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media/image9.jpg" ContentType="image/png"/>
  <Override PartName="/ppt/notesSlides/notesSlide1.xml" ContentType="application/vnd.openxmlformats-officedocument.presentationml.notesSlide+xml"/>
  <Override PartName="/ppt/media/image12.jpg" ContentType="image/png"/>
  <Override PartName="/ppt/media/image13.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8" r:id="rId1"/>
    <p:sldMasterId id="2147483856" r:id="rId2"/>
  </p:sldMasterIdLst>
  <p:notesMasterIdLst>
    <p:notesMasterId r:id="rId35"/>
  </p:notesMasterIdLst>
  <p:sldIdLst>
    <p:sldId id="288" r:id="rId3"/>
    <p:sldId id="298" r:id="rId4"/>
    <p:sldId id="323" r:id="rId5"/>
    <p:sldId id="303" r:id="rId6"/>
    <p:sldId id="304" r:id="rId7"/>
    <p:sldId id="310" r:id="rId8"/>
    <p:sldId id="361" r:id="rId9"/>
    <p:sldId id="360" r:id="rId10"/>
    <p:sldId id="328" r:id="rId11"/>
    <p:sldId id="343" r:id="rId12"/>
    <p:sldId id="332" r:id="rId13"/>
    <p:sldId id="314" r:id="rId14"/>
    <p:sldId id="320" r:id="rId15"/>
    <p:sldId id="322" r:id="rId16"/>
    <p:sldId id="341" r:id="rId17"/>
    <p:sldId id="311" r:id="rId18"/>
    <p:sldId id="333" r:id="rId19"/>
    <p:sldId id="350" r:id="rId20"/>
    <p:sldId id="351" r:id="rId21"/>
    <p:sldId id="334" r:id="rId22"/>
    <p:sldId id="335" r:id="rId23"/>
    <p:sldId id="336" r:id="rId24"/>
    <p:sldId id="352" r:id="rId25"/>
    <p:sldId id="362" r:id="rId26"/>
    <p:sldId id="337" r:id="rId27"/>
    <p:sldId id="338" r:id="rId28"/>
    <p:sldId id="355" r:id="rId29"/>
    <p:sldId id="356" r:id="rId30"/>
    <p:sldId id="339" r:id="rId31"/>
    <p:sldId id="353" r:id="rId32"/>
    <p:sldId id="357" r:id="rId33"/>
    <p:sldId id="358" r:id="rId34"/>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1026" userDrawn="1">
          <p15:clr>
            <a:srgbClr val="A4A3A4"/>
          </p15:clr>
        </p15:guide>
        <p15:guide id="3" pos="3840" userDrawn="1">
          <p15:clr>
            <a:srgbClr val="A4A3A4"/>
          </p15:clr>
        </p15:guide>
        <p15:guide id="4" pos="211" userDrawn="1">
          <p15:clr>
            <a:srgbClr val="A4A3A4"/>
          </p15:clr>
        </p15:guide>
        <p15:guide id="5" pos="7287"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507" autoAdjust="0"/>
    <p:restoredTop sz="95468" autoAdjust="0"/>
  </p:normalViewPr>
  <p:slideViewPr>
    <p:cSldViewPr showGuides="1">
      <p:cViewPr varScale="1">
        <p:scale>
          <a:sx n="88" d="100"/>
          <a:sy n="88" d="100"/>
        </p:scale>
        <p:origin x="429" y="66"/>
      </p:cViewPr>
      <p:guideLst>
        <p:guide orient="horz" pos="2160"/>
        <p:guide orient="horz" pos="1026"/>
        <p:guide pos="3840"/>
        <p:guide pos="211"/>
        <p:guide pos="7287"/>
      </p:guideLst>
    </p:cSldViewPr>
  </p:slideViewPr>
  <p:notesTextViewPr>
    <p:cViewPr>
      <p:scale>
        <a:sx n="1" d="1"/>
        <a:sy n="1" d="1"/>
      </p:scale>
      <p:origin x="0" y="0"/>
    </p:cViewPr>
  </p:notesTextViewPr>
  <p:notesViewPr>
    <p:cSldViewPr showGuides="1">
      <p:cViewPr varScale="1">
        <p:scale>
          <a:sx n="68" d="100"/>
          <a:sy n="68" d="100"/>
        </p:scale>
        <p:origin x="3204"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C6C3F6-4935-499E-9793-17E76FB1FC21}" type="datetimeFigureOut">
              <a:rPr lang="de-DE" smtClean="0"/>
              <a:t>19.01.2018</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15A85F-3787-4EDC-8F0C-64902040241E}" type="slidenum">
              <a:rPr lang="de-DE" smtClean="0"/>
              <a:t>‹Nr.›</a:t>
            </a:fld>
            <a:endParaRPr lang="de-DE"/>
          </a:p>
        </p:txBody>
      </p:sp>
    </p:spTree>
    <p:extLst>
      <p:ext uri="{BB962C8B-B14F-4D97-AF65-F5344CB8AC3E}">
        <p14:creationId xmlns:p14="http://schemas.microsoft.com/office/powerpoint/2010/main" val="3005868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7C15A85F-3787-4EDC-8F0C-64902040241E}" type="slidenum">
              <a:rPr lang="de-DE" smtClean="0"/>
              <a:t>11</a:t>
            </a:fld>
            <a:endParaRPr lang="de-DE"/>
          </a:p>
        </p:txBody>
      </p:sp>
    </p:spTree>
    <p:extLst>
      <p:ext uri="{BB962C8B-B14F-4D97-AF65-F5344CB8AC3E}">
        <p14:creationId xmlns:p14="http://schemas.microsoft.com/office/powerpoint/2010/main" val="2065926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344246" y="1624405"/>
            <a:ext cx="11510682" cy="1885558"/>
          </a:xfrm>
        </p:spPr>
        <p:txBody>
          <a:bodyPr anchor="b">
            <a:normAutofit/>
          </a:bodyPr>
          <a:lstStyle>
            <a:lvl1pPr algn="ctr">
              <a:defRPr sz="5400" b="0">
                <a:solidFill>
                  <a:schemeClr val="accent1"/>
                </a:solidFill>
                <a:latin typeface="+mj-lt"/>
              </a:defRPr>
            </a:lvl1pPr>
          </a:lstStyle>
          <a:p>
            <a:r>
              <a:rPr lang="de-DE"/>
              <a:t>Titelmasterformat durch Klicken bearbeiten</a:t>
            </a:r>
            <a:endParaRPr lang="de-DE" dirty="0"/>
          </a:p>
        </p:txBody>
      </p:sp>
      <p:sp>
        <p:nvSpPr>
          <p:cNvPr id="3" name="Untertitel 2"/>
          <p:cNvSpPr>
            <a:spLocks noGrp="1"/>
          </p:cNvSpPr>
          <p:nvPr>
            <p:ph type="subTitle" idx="1"/>
          </p:nvPr>
        </p:nvSpPr>
        <p:spPr>
          <a:xfrm>
            <a:off x="344246" y="3602041"/>
            <a:ext cx="11510682" cy="2011953"/>
          </a:xfrm>
        </p:spPr>
        <p:txBody>
          <a:bodyPr/>
          <a:lstStyle>
            <a:lvl1pPr marL="0" indent="0" algn="ctr">
              <a:buNone/>
              <a:defRPr sz="2400"/>
            </a:lvl1pPr>
            <a:lvl2pPr marL="457167" indent="0" algn="ctr">
              <a:buNone/>
              <a:defRPr sz="2000"/>
            </a:lvl2pPr>
            <a:lvl3pPr marL="914332" indent="0" algn="ctr">
              <a:buNone/>
              <a:defRPr sz="1867"/>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rPr lang="de-DE"/>
              <a:t>Formatvorlage des Untertitelmasters durch Klicken bearbeiten</a:t>
            </a:r>
            <a:endParaRPr lang="de-DE" dirty="0"/>
          </a:p>
        </p:txBody>
      </p:sp>
    </p:spTree>
    <p:extLst>
      <p:ext uri="{BB962C8B-B14F-4D97-AF65-F5344CB8AC3E}">
        <p14:creationId xmlns:p14="http://schemas.microsoft.com/office/powerpoint/2010/main" val="20290768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hemenfolie_1.4">
    <p:spTree>
      <p:nvGrpSpPr>
        <p:cNvPr id="1" name=""/>
        <p:cNvGrpSpPr/>
        <p:nvPr/>
      </p:nvGrpSpPr>
      <p:grpSpPr>
        <a:xfrm>
          <a:off x="0" y="0"/>
          <a:ext cx="0" cy="0"/>
          <a:chOff x="0" y="0"/>
          <a:chExt cx="0" cy="0"/>
        </a:xfrm>
      </p:grpSpPr>
      <p:sp>
        <p:nvSpPr>
          <p:cNvPr id="5" name="Text Placeholder 5"/>
          <p:cNvSpPr>
            <a:spLocks noGrp="1"/>
          </p:cNvSpPr>
          <p:nvPr>
            <p:ph type="body" sz="quarter" idx="11" hasCustomPrompt="1"/>
          </p:nvPr>
        </p:nvSpPr>
        <p:spPr>
          <a:xfrm>
            <a:off x="1008062" y="1979613"/>
            <a:ext cx="4896000" cy="3600000"/>
          </a:xfrm>
          <a:prstGeom prst="rect">
            <a:avLst/>
          </a:prstGeom>
        </p:spPr>
        <p:txBody>
          <a:bodyPr lIns="0" tIns="0" rIns="0" bIns="0"/>
          <a:lstStyle>
            <a:lvl1pPr marL="0" indent="0">
              <a:buNone/>
              <a:defRPr sz="3200">
                <a:solidFill>
                  <a:srgbClr val="6A1980"/>
                </a:solidFill>
                <a:latin typeface="+mj-lt"/>
              </a:defRPr>
            </a:lvl1pPr>
            <a:lvl2pPr marL="342900" marR="0" indent="-342900" algn="l" defTabSz="932742" rtl="0" eaLnBrk="1" fontAlgn="auto" latinLnBrk="0" hangingPunct="1">
              <a:lnSpc>
                <a:spcPct val="90000"/>
              </a:lnSpc>
              <a:spcBef>
                <a:spcPct val="20000"/>
              </a:spcBef>
              <a:spcAft>
                <a:spcPts val="0"/>
              </a:spcAft>
              <a:buClrTx/>
              <a:buSzPct val="90000"/>
              <a:buFont typeface="Arial"/>
              <a:buChar char="•"/>
              <a:tabLst/>
              <a:defRPr lang="en-US" sz="2400" kern="1200" dirty="0" smtClean="0">
                <a:solidFill>
                  <a:srgbClr val="4E4E4E"/>
                </a:solidFill>
                <a:latin typeface="+mj-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None/>
              <a:tabLst/>
              <a:defRPr lang="en-US" sz="2000" kern="1200" dirty="0" smtClean="0">
                <a:solidFill>
                  <a:srgbClr val="4E4E4E"/>
                </a:soli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None/>
              <a:tabLst/>
              <a:defRPr lang="en-US" sz="1800" kern="1200" dirty="0" smtClean="0">
                <a:solidFill>
                  <a:srgbClr val="4E4E4E"/>
                </a:soli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None/>
              <a:tabLst/>
              <a:defRPr lang="en-US" sz="1800" kern="1200" dirty="0">
                <a:solidFill>
                  <a:srgbClr val="4E4E4E"/>
                </a:solidFill>
                <a:latin typeface="+mn-lt"/>
                <a:ea typeface="+mn-ea"/>
                <a:cs typeface="+mn-cs"/>
              </a:defRPr>
            </a:lvl5pPr>
          </a:lstStyle>
          <a:p>
            <a:pPr lvl="1"/>
            <a:r>
              <a:rPr lang="en-US" dirty="0"/>
              <a:t>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a:t>
            </a:r>
            <a:r>
              <a:rPr lang="en-US" dirty="0" err="1"/>
              <a:t>Lorem</a:t>
            </a:r>
            <a:r>
              <a:rPr lang="en-US" dirty="0"/>
              <a:t> </a:t>
            </a:r>
            <a:r>
              <a:rPr lang="en-US" dirty="0" err="1"/>
              <a:t>ipsum</a:t>
            </a:r>
            <a:r>
              <a:rPr lang="en-US" dirty="0"/>
              <a:t> dolor sit </a:t>
            </a:r>
            <a:r>
              <a:rPr lang="en-US" dirty="0" err="1"/>
              <a:t>amet</a:t>
            </a:r>
            <a:r>
              <a:rPr lang="en-US" dirty="0"/>
              <a:t>. </a:t>
            </a:r>
          </a:p>
          <a:p>
            <a:pPr lvl="1"/>
            <a:r>
              <a:rPr lang="en-US" dirty="0"/>
              <a:t>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a:t>
            </a:r>
            <a:r>
              <a:rPr lang="en-US" dirty="0" err="1"/>
              <a:t>Lorem</a:t>
            </a:r>
            <a:r>
              <a:rPr lang="en-US" dirty="0"/>
              <a:t> </a:t>
            </a:r>
            <a:r>
              <a:rPr lang="en-US" dirty="0" err="1"/>
              <a:t>ipsum</a:t>
            </a:r>
            <a:r>
              <a:rPr lang="en-US" dirty="0"/>
              <a:t> dolor sit </a:t>
            </a:r>
            <a:r>
              <a:rPr lang="en-US" dirty="0" err="1"/>
              <a:t>amet</a:t>
            </a:r>
            <a:r>
              <a:rPr lang="en-US" dirty="0"/>
              <a:t>. </a:t>
            </a:r>
          </a:p>
          <a:p>
            <a:pPr lvl="1"/>
            <a:r>
              <a:rPr lang="en-US" dirty="0"/>
              <a:t>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a:t>
            </a:r>
            <a:r>
              <a:rPr lang="en-US" dirty="0" err="1"/>
              <a:t>Lorem</a:t>
            </a:r>
            <a:r>
              <a:rPr lang="en-US" dirty="0"/>
              <a:t> </a:t>
            </a:r>
            <a:r>
              <a:rPr lang="en-US" dirty="0" err="1"/>
              <a:t>ipsum</a:t>
            </a:r>
            <a:r>
              <a:rPr lang="en-US" dirty="0"/>
              <a:t> dolor sit </a:t>
            </a:r>
            <a:r>
              <a:rPr lang="en-US" dirty="0" err="1"/>
              <a:t>amet</a:t>
            </a:r>
            <a:r>
              <a:rPr lang="en-US" dirty="0"/>
              <a:t>. </a:t>
            </a:r>
          </a:p>
        </p:txBody>
      </p:sp>
      <p:sp>
        <p:nvSpPr>
          <p:cNvPr id="6" name="Text Placeholder 5"/>
          <p:cNvSpPr>
            <a:spLocks noGrp="1"/>
          </p:cNvSpPr>
          <p:nvPr>
            <p:ph type="body" sz="quarter" idx="12" hasCustomPrompt="1"/>
          </p:nvPr>
        </p:nvSpPr>
        <p:spPr>
          <a:xfrm>
            <a:off x="6286350" y="1971543"/>
            <a:ext cx="4896000" cy="3600000"/>
          </a:xfrm>
          <a:prstGeom prst="rect">
            <a:avLst/>
          </a:prstGeom>
        </p:spPr>
        <p:txBody>
          <a:bodyPr lIns="0" tIns="0" rIns="0" bIns="0"/>
          <a:lstStyle>
            <a:lvl1pPr marL="0" indent="0">
              <a:buNone/>
              <a:defRPr sz="3200">
                <a:solidFill>
                  <a:srgbClr val="6A1980"/>
                </a:solidFill>
                <a:latin typeface="+mj-lt"/>
              </a:defRPr>
            </a:lvl1pPr>
            <a:lvl2pPr marL="342900" marR="0" indent="-342900" algn="l" defTabSz="932742" rtl="0" eaLnBrk="1" fontAlgn="auto" latinLnBrk="0" hangingPunct="1">
              <a:lnSpc>
                <a:spcPct val="90000"/>
              </a:lnSpc>
              <a:spcBef>
                <a:spcPct val="20000"/>
              </a:spcBef>
              <a:spcAft>
                <a:spcPts val="0"/>
              </a:spcAft>
              <a:buClrTx/>
              <a:buSzPct val="90000"/>
              <a:buFont typeface="Arial"/>
              <a:buChar char="•"/>
              <a:tabLst/>
              <a:defRPr lang="en-US" sz="2400" kern="1200" dirty="0" smtClean="0">
                <a:solidFill>
                  <a:srgbClr val="4E4E4E"/>
                </a:solidFill>
                <a:latin typeface="+mj-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None/>
              <a:tabLst/>
              <a:defRPr lang="en-US" sz="2000" kern="1200" dirty="0" smtClean="0">
                <a:solidFill>
                  <a:srgbClr val="4E4E4E"/>
                </a:soli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None/>
              <a:tabLst/>
              <a:defRPr lang="en-US" sz="1800" kern="1200" dirty="0" smtClean="0">
                <a:solidFill>
                  <a:srgbClr val="4E4E4E"/>
                </a:soli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None/>
              <a:tabLst/>
              <a:defRPr lang="en-US" sz="1800" kern="1200" dirty="0">
                <a:solidFill>
                  <a:srgbClr val="4E4E4E"/>
                </a:solidFill>
                <a:latin typeface="+mn-lt"/>
                <a:ea typeface="+mn-ea"/>
                <a:cs typeface="+mn-cs"/>
              </a:defRPr>
            </a:lvl5pPr>
          </a:lstStyle>
          <a:p>
            <a:pPr lvl="1"/>
            <a:r>
              <a:rPr lang="en-US" dirty="0"/>
              <a:t>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a:t>
            </a:r>
            <a:r>
              <a:rPr lang="en-US" dirty="0" err="1"/>
              <a:t>Lorem</a:t>
            </a:r>
            <a:r>
              <a:rPr lang="en-US" dirty="0"/>
              <a:t> </a:t>
            </a:r>
            <a:r>
              <a:rPr lang="en-US" dirty="0" err="1"/>
              <a:t>ipsum</a:t>
            </a:r>
            <a:r>
              <a:rPr lang="en-US" dirty="0"/>
              <a:t> dolor sit </a:t>
            </a:r>
            <a:r>
              <a:rPr lang="en-US" dirty="0" err="1"/>
              <a:t>amet</a:t>
            </a:r>
            <a:r>
              <a:rPr lang="en-US" dirty="0"/>
              <a:t>. </a:t>
            </a:r>
          </a:p>
          <a:p>
            <a:pPr lvl="1"/>
            <a:r>
              <a:rPr lang="en-US" dirty="0"/>
              <a:t>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a:t>
            </a:r>
            <a:r>
              <a:rPr lang="en-US" dirty="0" err="1"/>
              <a:t>Lorem</a:t>
            </a:r>
            <a:r>
              <a:rPr lang="en-US" dirty="0"/>
              <a:t> </a:t>
            </a:r>
            <a:r>
              <a:rPr lang="en-US" dirty="0" err="1"/>
              <a:t>ipsum</a:t>
            </a:r>
            <a:r>
              <a:rPr lang="en-US" dirty="0"/>
              <a:t> dolor sit </a:t>
            </a:r>
            <a:r>
              <a:rPr lang="en-US" dirty="0" err="1"/>
              <a:t>amet</a:t>
            </a:r>
            <a:r>
              <a:rPr lang="en-US" dirty="0"/>
              <a:t>. </a:t>
            </a:r>
          </a:p>
          <a:p>
            <a:pPr lvl="1"/>
            <a:r>
              <a:rPr lang="en-US" dirty="0"/>
              <a:t>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a:t>
            </a:r>
            <a:r>
              <a:rPr lang="en-US" dirty="0" err="1"/>
              <a:t>Lorem</a:t>
            </a:r>
            <a:r>
              <a:rPr lang="en-US" dirty="0"/>
              <a:t> </a:t>
            </a:r>
            <a:r>
              <a:rPr lang="en-US" dirty="0" err="1"/>
              <a:t>ipsum</a:t>
            </a:r>
            <a:r>
              <a:rPr lang="en-US" dirty="0"/>
              <a:t> dolor sit </a:t>
            </a:r>
            <a:r>
              <a:rPr lang="en-US" dirty="0" err="1"/>
              <a:t>amet</a:t>
            </a:r>
            <a:r>
              <a:rPr lang="en-US" dirty="0"/>
              <a:t>. </a:t>
            </a:r>
          </a:p>
        </p:txBody>
      </p:sp>
      <p:sp>
        <p:nvSpPr>
          <p:cNvPr id="7" name="Title 1"/>
          <p:cNvSpPr>
            <a:spLocks noGrp="1"/>
          </p:cNvSpPr>
          <p:nvPr>
            <p:ph type="title"/>
          </p:nvPr>
        </p:nvSpPr>
        <p:spPr>
          <a:xfrm>
            <a:off x="1008063" y="908720"/>
            <a:ext cx="10174287" cy="677108"/>
          </a:xfrm>
          <a:prstGeom prst="rect">
            <a:avLst/>
          </a:prstGeom>
        </p:spPr>
        <p:txBody>
          <a:bodyPr wrap="square" lIns="0" tIns="0" rIns="0" bIns="0">
            <a:spAutoFit/>
          </a:bodyPr>
          <a:lstStyle>
            <a:lvl1pPr>
              <a:defRPr>
                <a:solidFill>
                  <a:srgbClr val="4E4E4E"/>
                </a:solidFill>
              </a:defRPr>
            </a:lvl1pPr>
          </a:lstStyle>
          <a:p>
            <a:r>
              <a:rPr lang="de-DE"/>
              <a:t>Titelmasterformat durch Klicken bearbeiten</a:t>
            </a:r>
            <a:endParaRPr lang="en-US" dirty="0"/>
          </a:p>
        </p:txBody>
      </p:sp>
    </p:spTree>
    <p:extLst>
      <p:ext uri="{BB962C8B-B14F-4D97-AF65-F5344CB8AC3E}">
        <p14:creationId xmlns:p14="http://schemas.microsoft.com/office/powerpoint/2010/main" val="1826416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10515600" cy="1325563"/>
          </a:xfrm>
          <a:prstGeom prst="rect">
            <a:avLst/>
          </a:prstGeom>
        </p:spPr>
        <p:txBody>
          <a:bodyPr/>
          <a:lstStyle/>
          <a:p>
            <a:r>
              <a:rPr lang="de-DE"/>
              <a:t>Titelmasterformat durch Klicken bearbeiten</a:t>
            </a:r>
          </a:p>
        </p:txBody>
      </p:sp>
    </p:spTree>
    <p:extLst>
      <p:ext uri="{BB962C8B-B14F-4D97-AF65-F5344CB8AC3E}">
        <p14:creationId xmlns:p14="http://schemas.microsoft.com/office/powerpoint/2010/main" val="25861744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hemenfolie_1.1">
    <p:spTree>
      <p:nvGrpSpPr>
        <p:cNvPr id="1" name=""/>
        <p:cNvGrpSpPr/>
        <p:nvPr/>
      </p:nvGrpSpPr>
      <p:grpSpPr>
        <a:xfrm>
          <a:off x="0" y="0"/>
          <a:ext cx="0" cy="0"/>
          <a:chOff x="0" y="0"/>
          <a:chExt cx="0" cy="0"/>
        </a:xfrm>
      </p:grpSpPr>
      <p:sp>
        <p:nvSpPr>
          <p:cNvPr id="12" name="Text Placeholder 5"/>
          <p:cNvSpPr>
            <a:spLocks noGrp="1"/>
          </p:cNvSpPr>
          <p:nvPr>
            <p:ph type="body" sz="quarter" idx="10" hasCustomPrompt="1"/>
          </p:nvPr>
        </p:nvSpPr>
        <p:spPr>
          <a:xfrm>
            <a:off x="1014945" y="1988378"/>
            <a:ext cx="10174287" cy="3465564"/>
          </a:xfrm>
          <a:prstGeom prst="rect">
            <a:avLst/>
          </a:prstGeom>
        </p:spPr>
        <p:txBody>
          <a:bodyPr wrap="square" lIns="0" tIns="0" rIns="0" bIns="0">
            <a:spAutoFit/>
          </a:bodyPr>
          <a:lstStyle>
            <a:lvl1pPr marL="0" indent="0">
              <a:buNone/>
              <a:defRPr sz="3200">
                <a:solidFill>
                  <a:srgbClr val="01188F"/>
                </a:solidFill>
                <a:latin typeface="+mj-lt"/>
              </a:defRPr>
            </a:lvl1pPr>
            <a:lvl2pPr marL="0" marR="0" indent="0" algn="l" defTabSz="932742" rtl="0" eaLnBrk="1" fontAlgn="auto" latinLnBrk="0" hangingPunct="1">
              <a:lnSpc>
                <a:spcPct val="90000"/>
              </a:lnSpc>
              <a:spcBef>
                <a:spcPct val="20000"/>
              </a:spcBef>
              <a:spcAft>
                <a:spcPts val="0"/>
              </a:spcAft>
              <a:buClrTx/>
              <a:buSzPct val="90000"/>
              <a:buFont typeface="Arial"/>
              <a:buNone/>
              <a:tabLst/>
              <a:defRPr lang="en-US" sz="2400" kern="1200" dirty="0" smtClean="0">
                <a:solidFill>
                  <a:srgbClr val="4E4E4E"/>
                </a:solidFill>
                <a:latin typeface="+mj-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None/>
              <a:tabLst/>
              <a:defRPr lang="en-US" sz="2000" kern="1200" dirty="0" smtClean="0">
                <a:solidFill>
                  <a:srgbClr val="4E4E4E"/>
                </a:soli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None/>
              <a:tabLst/>
              <a:defRPr lang="en-US" sz="1800" kern="1200" dirty="0" smtClean="0">
                <a:solidFill>
                  <a:srgbClr val="4E4E4E"/>
                </a:soli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None/>
              <a:tabLst/>
              <a:defRPr lang="en-US" sz="1800" kern="1200" dirty="0">
                <a:solidFill>
                  <a:srgbClr val="4E4E4E"/>
                </a:solidFill>
                <a:latin typeface="+mn-lt"/>
                <a:ea typeface="+mn-ea"/>
                <a:cs typeface="+mn-cs"/>
              </a:defRPr>
            </a:lvl5pPr>
          </a:lstStyle>
          <a:p>
            <a:r>
              <a:rPr lang="en-US" dirty="0"/>
              <a:t>Stet </a:t>
            </a:r>
            <a:r>
              <a:rPr lang="en-US" dirty="0" err="1"/>
              <a:t>clita</a:t>
            </a:r>
            <a:r>
              <a:rPr lang="en-US" dirty="0"/>
              <a:t> </a:t>
            </a:r>
            <a:r>
              <a:rPr lang="en-US" dirty="0" err="1"/>
              <a:t>kasd</a:t>
            </a:r>
            <a:r>
              <a:rPr lang="en-US" dirty="0"/>
              <a:t>, no sea </a:t>
            </a:r>
            <a:r>
              <a:rPr lang="en-US" dirty="0" err="1"/>
              <a:t>takimata</a:t>
            </a:r>
            <a:r>
              <a:rPr lang="en-US" dirty="0"/>
              <a:t> </a:t>
            </a:r>
            <a:r>
              <a:rPr lang="en-US" dirty="0" err="1"/>
              <a:t>sanctus</a:t>
            </a:r>
            <a:r>
              <a:rPr lang="en-US" dirty="0"/>
              <a:t> </a:t>
            </a:r>
            <a:r>
              <a:rPr lang="en-US" dirty="0" err="1"/>
              <a:t>est</a:t>
            </a:r>
            <a:r>
              <a:rPr lang="en-US" dirty="0"/>
              <a:t> </a:t>
            </a:r>
            <a:r>
              <a:rPr lang="en-US" dirty="0" err="1"/>
              <a:t>Lorem</a:t>
            </a:r>
            <a:r>
              <a:rPr lang="en-US" dirty="0"/>
              <a:t> </a:t>
            </a:r>
            <a:r>
              <a:rPr lang="en-US" dirty="0" err="1"/>
              <a:t>ipsum</a:t>
            </a:r>
            <a:r>
              <a:rPr lang="en-US" dirty="0"/>
              <a:t> dolor sit </a:t>
            </a:r>
            <a:r>
              <a:rPr lang="en-US" dirty="0" err="1"/>
              <a:t>amet</a:t>
            </a:r>
            <a:r>
              <a:rPr lang="en-US" dirty="0"/>
              <a:t>.</a:t>
            </a:r>
            <a:endParaRPr lang="de-DE" dirty="0"/>
          </a:p>
          <a:p>
            <a:pPr marL="0" marR="0" lvl="1" indent="0" algn="l" defTabSz="932742" rtl="0" eaLnBrk="1" fontAlgn="auto" latinLnBrk="0" hangingPunct="1">
              <a:lnSpc>
                <a:spcPct val="90000"/>
              </a:lnSpc>
              <a:spcBef>
                <a:spcPct val="20000"/>
              </a:spcBef>
              <a:spcAft>
                <a:spcPts val="0"/>
              </a:spcAft>
              <a:buClrTx/>
              <a:buSzPct val="90000"/>
              <a:buFont typeface="Arial"/>
              <a:buNone/>
              <a:tabLst/>
              <a:defRPr/>
            </a:pPr>
            <a:r>
              <a:rPr lang="en-US" dirty="0"/>
              <a:t>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a:t>
            </a:r>
            <a:r>
              <a:rPr lang="en-US" dirty="0" err="1"/>
              <a:t>Lorem</a:t>
            </a:r>
            <a:r>
              <a:rPr lang="en-US" dirty="0"/>
              <a:t> </a:t>
            </a:r>
            <a:r>
              <a:rPr lang="en-US" dirty="0" err="1"/>
              <a:t>ipsum</a:t>
            </a:r>
            <a:r>
              <a:rPr lang="en-US" dirty="0"/>
              <a:t> dolor sit </a:t>
            </a:r>
            <a:r>
              <a:rPr lang="en-US" dirty="0" err="1"/>
              <a:t>amet</a:t>
            </a:r>
            <a:r>
              <a:rPr lang="en-US" dirty="0"/>
              <a:t>. 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a:t>
            </a:r>
            <a:r>
              <a:rPr lang="en-US" dirty="0" err="1"/>
              <a:t>Lorem</a:t>
            </a:r>
            <a:r>
              <a:rPr lang="en-US" dirty="0"/>
              <a:t> </a:t>
            </a:r>
            <a:r>
              <a:rPr lang="en-US" dirty="0" err="1"/>
              <a:t>ipsum</a:t>
            </a:r>
            <a:r>
              <a:rPr lang="en-US" dirty="0"/>
              <a:t> dolor sit </a:t>
            </a:r>
            <a:r>
              <a:rPr lang="en-US" dirty="0" err="1"/>
              <a:t>amet</a:t>
            </a:r>
            <a:r>
              <a:rPr lang="en-US" dirty="0"/>
              <a:t>. 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a:t>
            </a:r>
            <a:r>
              <a:rPr lang="en-US" dirty="0" err="1"/>
              <a:t>Lorem</a:t>
            </a:r>
            <a:r>
              <a:rPr lang="en-US" dirty="0"/>
              <a:t> </a:t>
            </a:r>
            <a:r>
              <a:rPr lang="en-US" dirty="0" err="1"/>
              <a:t>ipsum</a:t>
            </a:r>
            <a:r>
              <a:rPr lang="en-US" dirty="0"/>
              <a:t> dolor sit </a:t>
            </a:r>
            <a:r>
              <a:rPr lang="en-US" dirty="0" err="1"/>
              <a:t>amet</a:t>
            </a:r>
            <a:r>
              <a:rPr lang="en-US" dirty="0"/>
              <a:t>. sit </a:t>
            </a:r>
            <a:r>
              <a:rPr lang="en-US" dirty="0" err="1"/>
              <a:t>amet</a:t>
            </a:r>
            <a:r>
              <a:rPr lang="en-US" dirty="0"/>
              <a:t>. 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a:t>
            </a:r>
            <a:r>
              <a:rPr lang="en-US" dirty="0" err="1"/>
              <a:t>Lorem</a:t>
            </a:r>
            <a:r>
              <a:rPr lang="en-US" dirty="0"/>
              <a:t> </a:t>
            </a:r>
            <a:r>
              <a:rPr lang="en-US" dirty="0" err="1"/>
              <a:t>ipsum</a:t>
            </a:r>
            <a:r>
              <a:rPr lang="en-US" dirty="0"/>
              <a:t> dolor sit </a:t>
            </a:r>
            <a:r>
              <a:rPr lang="en-US" dirty="0" err="1"/>
              <a:t>amet</a:t>
            </a:r>
            <a:r>
              <a:rPr lang="en-US" dirty="0"/>
              <a:t>. 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a:t>
            </a:r>
            <a:r>
              <a:rPr lang="en-US" dirty="0" err="1"/>
              <a:t>Lorem</a:t>
            </a:r>
            <a:r>
              <a:rPr lang="en-US" dirty="0"/>
              <a:t> </a:t>
            </a:r>
            <a:r>
              <a:rPr lang="en-US" dirty="0" err="1"/>
              <a:t>ipsum</a:t>
            </a:r>
            <a:r>
              <a:rPr lang="en-US" dirty="0"/>
              <a:t> dolor sit </a:t>
            </a:r>
            <a:r>
              <a:rPr lang="en-US" dirty="0" err="1"/>
              <a:t>amet</a:t>
            </a:r>
            <a:r>
              <a:rPr lang="en-US" dirty="0"/>
              <a:t>. </a:t>
            </a:r>
          </a:p>
          <a:p>
            <a:pPr lvl="1"/>
            <a:endParaRPr lang="en-US" dirty="0"/>
          </a:p>
        </p:txBody>
      </p:sp>
      <p:sp>
        <p:nvSpPr>
          <p:cNvPr id="5" name="Title 1"/>
          <p:cNvSpPr>
            <a:spLocks noGrp="1"/>
          </p:cNvSpPr>
          <p:nvPr>
            <p:ph type="title"/>
          </p:nvPr>
        </p:nvSpPr>
        <p:spPr>
          <a:xfrm>
            <a:off x="1008063" y="908720"/>
            <a:ext cx="10174287" cy="677108"/>
          </a:xfrm>
          <a:prstGeom prst="rect">
            <a:avLst/>
          </a:prstGeom>
        </p:spPr>
        <p:txBody>
          <a:bodyPr wrap="square" lIns="0" tIns="0" rIns="0" bIns="0">
            <a:spAutoFit/>
          </a:bodyPr>
          <a:lstStyle>
            <a:lvl1pPr>
              <a:defRPr>
                <a:solidFill>
                  <a:srgbClr val="4E4E4E"/>
                </a:solidFill>
              </a:defRPr>
            </a:lvl1pPr>
          </a:lstStyle>
          <a:p>
            <a:r>
              <a:rPr lang="de-DE"/>
              <a:t>Titelmasterformat durch Klicken bearbeiten</a:t>
            </a:r>
            <a:endParaRPr lang="en-US" dirty="0"/>
          </a:p>
        </p:txBody>
      </p:sp>
    </p:spTree>
    <p:extLst>
      <p:ext uri="{BB962C8B-B14F-4D97-AF65-F5344CB8AC3E}">
        <p14:creationId xmlns:p14="http://schemas.microsoft.com/office/powerpoint/2010/main" val="4328276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82245BA-3E6C-4FAA-8C55-9232354DEFFB}"/>
              </a:ext>
            </a:extLst>
          </p:cNvPr>
          <p:cNvPicPr>
            <a:picLocks noChangeAspect="1"/>
          </p:cNvPicPr>
          <p:nvPr/>
        </p:nvPicPr>
        <p:blipFill>
          <a:blip r:embed="rId2"/>
          <a:stretch>
            <a:fillRect/>
          </a:stretch>
        </p:blipFill>
        <p:spPr>
          <a:xfrm>
            <a:off x="6937716" y="-380896"/>
            <a:ext cx="5634751" cy="7619794"/>
          </a:xfrm>
          <a:prstGeom prst="rect">
            <a:avLst/>
          </a:prstGeom>
        </p:spPr>
      </p:pic>
      <p:sp>
        <p:nvSpPr>
          <p:cNvPr id="2" name="Title 1"/>
          <p:cNvSpPr>
            <a:spLocks noGrp="1"/>
          </p:cNvSpPr>
          <p:nvPr>
            <p:ph type="ctrTitle" hasCustomPrompt="1"/>
          </p:nvPr>
        </p:nvSpPr>
        <p:spPr>
          <a:xfrm>
            <a:off x="380885" y="4000221"/>
            <a:ext cx="11429747" cy="2476407"/>
          </a:xfrm>
        </p:spPr>
        <p:txBody>
          <a:bodyPr anchor="b">
            <a:noAutofit/>
          </a:bodyPr>
          <a:lstStyle>
            <a:lvl1pPr algn="l">
              <a:defRPr sz="6350">
                <a:solidFill>
                  <a:schemeClr val="tx1"/>
                </a:solidFill>
                <a:latin typeface="+mn-lt"/>
              </a:defRPr>
            </a:lvl1pPr>
          </a:lstStyle>
          <a:p>
            <a:r>
              <a:rPr lang="en-US" dirty="0"/>
              <a:t>Presentation Title</a:t>
            </a:r>
          </a:p>
        </p:txBody>
      </p:sp>
      <p:sp>
        <p:nvSpPr>
          <p:cNvPr id="14" name="Text Placeholder 13"/>
          <p:cNvSpPr>
            <a:spLocks noGrp="1"/>
          </p:cNvSpPr>
          <p:nvPr>
            <p:ph type="body" sz="quarter" idx="10" hasCustomPrompt="1"/>
          </p:nvPr>
        </p:nvSpPr>
        <p:spPr>
          <a:xfrm>
            <a:off x="382208" y="381612"/>
            <a:ext cx="11429264" cy="1142440"/>
          </a:xfrm>
        </p:spPr>
        <p:txBody>
          <a:bodyPr anchor="t">
            <a:noAutofit/>
          </a:bodyPr>
          <a:lstStyle>
            <a:lvl1pPr algn="l">
              <a:defRPr lang="en-US" sz="4233" b="0" kern="1200" dirty="0" smtClean="0">
                <a:solidFill>
                  <a:schemeClr val="accent1"/>
                </a:solidFill>
                <a:latin typeface="+mj-lt"/>
                <a:ea typeface="+mn-ea"/>
                <a:cs typeface="+mn-cs"/>
              </a:defRPr>
            </a:lvl1pPr>
          </a:lstStyle>
          <a:p>
            <a:pPr lvl="0"/>
            <a:r>
              <a:rPr lang="en-US" dirty="0"/>
              <a:t>Speaker Name</a:t>
            </a:r>
          </a:p>
        </p:txBody>
      </p:sp>
      <p:pic>
        <p:nvPicPr>
          <p:cNvPr id="6" name="Picture 5"/>
          <p:cNvPicPr>
            <a:picLocks noChangeAspect="1"/>
          </p:cNvPicPr>
          <p:nvPr/>
        </p:nvPicPr>
        <p:blipFill>
          <a:blip r:embed="rId3"/>
          <a:stretch>
            <a:fillRect/>
          </a:stretch>
        </p:blipFill>
        <p:spPr>
          <a:xfrm>
            <a:off x="9178795" y="3238504"/>
            <a:ext cx="2631838" cy="380990"/>
          </a:xfrm>
          <a:prstGeom prst="rect">
            <a:avLst/>
          </a:prstGeom>
        </p:spPr>
      </p:pic>
    </p:spTree>
    <p:extLst>
      <p:ext uri="{BB962C8B-B14F-4D97-AF65-F5344CB8AC3E}">
        <p14:creationId xmlns:p14="http://schemas.microsoft.com/office/powerpoint/2010/main" val="3823025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bschnitts-&#10;überschrif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97E2290-D773-46C2-A868-25CAA97A1972}"/>
              </a:ext>
            </a:extLst>
          </p:cNvPr>
          <p:cNvPicPr>
            <a:picLocks noChangeAspect="1"/>
          </p:cNvPicPr>
          <p:nvPr/>
        </p:nvPicPr>
        <p:blipFill>
          <a:blip r:embed="rId2"/>
          <a:stretch>
            <a:fillRect/>
          </a:stretch>
        </p:blipFill>
        <p:spPr>
          <a:xfrm>
            <a:off x="-380983" y="-380896"/>
            <a:ext cx="5638562" cy="7619794"/>
          </a:xfrm>
          <a:prstGeom prst="rect">
            <a:avLst/>
          </a:prstGeom>
        </p:spPr>
      </p:pic>
      <p:sp>
        <p:nvSpPr>
          <p:cNvPr id="2" name="Title 1"/>
          <p:cNvSpPr>
            <a:spLocks noGrp="1"/>
          </p:cNvSpPr>
          <p:nvPr>
            <p:ph type="title" hasCustomPrompt="1"/>
          </p:nvPr>
        </p:nvSpPr>
        <p:spPr>
          <a:xfrm>
            <a:off x="381369" y="381375"/>
            <a:ext cx="11429264" cy="6095252"/>
          </a:xfrm>
        </p:spPr>
        <p:txBody>
          <a:bodyPr anchor="ctr"/>
          <a:lstStyle>
            <a:lvl1pPr algn="r">
              <a:defRPr sz="6350" b="0" i="0" cap="none">
                <a:solidFill>
                  <a:schemeClr val="accent1"/>
                </a:solidFill>
                <a:latin typeface="+mj-lt"/>
                <a:cs typeface="Arial"/>
              </a:defRPr>
            </a:lvl1pPr>
          </a:lstStyle>
          <a:p>
            <a:r>
              <a:rPr lang="en-US" dirty="0"/>
              <a:t>Section Title</a:t>
            </a:r>
          </a:p>
        </p:txBody>
      </p:sp>
    </p:spTree>
    <p:extLst>
      <p:ext uri="{BB962C8B-B14F-4D97-AF65-F5344CB8AC3E}">
        <p14:creationId xmlns:p14="http://schemas.microsoft.com/office/powerpoint/2010/main" val="33114597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Titelmasterformat durch Klicken bearbeiten</a:t>
            </a:r>
            <a:endParaRPr lang="en-US" dirty="0"/>
          </a:p>
        </p:txBody>
      </p:sp>
      <p:sp>
        <p:nvSpPr>
          <p:cNvPr id="3" name="Content Placeholder 2"/>
          <p:cNvSpPr>
            <a:spLocks noGrp="1"/>
          </p:cNvSpPr>
          <p:nvPr>
            <p:ph idx="1"/>
          </p:nvPr>
        </p:nvSpPr>
        <p:spPr/>
        <p:txBody>
          <a:bodyPr/>
          <a:lstStyle>
            <a:lvl1pPr marL="0" indent="0">
              <a:buFont typeface="Wingdings" charset="2"/>
              <a:buNone/>
              <a:defRPr>
                <a:solidFill>
                  <a:schemeClr val="tx2"/>
                </a:solidFill>
              </a:defRPr>
            </a:lvl1pPr>
            <a:lvl2pPr marL="609609" indent="0">
              <a:buFont typeface="Wingdings" charset="2"/>
              <a:buNone/>
              <a:defRPr>
                <a:solidFill>
                  <a:srgbClr val="474947"/>
                </a:solidFill>
              </a:defRPr>
            </a:lvl2pPr>
            <a:lvl3pPr marL="1219218" indent="0">
              <a:buFont typeface="Wingdings" charset="2"/>
              <a:buNone/>
              <a:defRPr>
                <a:solidFill>
                  <a:srgbClr val="474947"/>
                </a:solidFill>
              </a:defRPr>
            </a:lvl3pPr>
            <a:lvl4pPr marL="1828826" indent="0">
              <a:buFont typeface="Wingdings" charset="2"/>
              <a:buNone/>
              <a:defRPr>
                <a:solidFill>
                  <a:srgbClr val="474947"/>
                </a:solidFill>
              </a:defRPr>
            </a:lvl4pPr>
            <a:lvl5pPr marL="2438434" indent="0">
              <a:buFont typeface="Wingdings" charset="2"/>
              <a:buNone/>
              <a:defRPr>
                <a:solidFill>
                  <a:srgbClr val="474947"/>
                </a:solidFill>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Tree>
    <p:extLst>
      <p:ext uri="{BB962C8B-B14F-4D97-AF65-F5344CB8AC3E}">
        <p14:creationId xmlns:p14="http://schemas.microsoft.com/office/powerpoint/2010/main" val="2539096527"/>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Titelmasterformat durch Klicken bearbeiten</a:t>
            </a:r>
            <a:endParaRPr lang="en-US"/>
          </a:p>
        </p:txBody>
      </p:sp>
    </p:spTree>
    <p:extLst>
      <p:ext uri="{BB962C8B-B14F-4D97-AF65-F5344CB8AC3E}">
        <p14:creationId xmlns:p14="http://schemas.microsoft.com/office/powerpoint/2010/main" val="28357295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ntent Only">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116" y="381374"/>
            <a:ext cx="11429516" cy="6095253"/>
          </a:xfrm>
        </p:spPr>
        <p:txBody>
          <a:bodyPr/>
          <a:lstStyle>
            <a:lvl1pPr marL="0" indent="0">
              <a:buFont typeface="Wingdings" charset="2"/>
              <a:buNone/>
              <a:defRPr>
                <a:solidFill>
                  <a:schemeClr val="tx2"/>
                </a:solidFill>
              </a:defRPr>
            </a:lvl1pPr>
            <a:lvl2pPr marL="609609" indent="0">
              <a:buFont typeface="Wingdings" charset="2"/>
              <a:buNone/>
              <a:defRPr>
                <a:solidFill>
                  <a:srgbClr val="474947"/>
                </a:solidFill>
              </a:defRPr>
            </a:lvl2pPr>
            <a:lvl3pPr marL="1219218" indent="0">
              <a:buFont typeface="Wingdings" charset="2"/>
              <a:buNone/>
              <a:defRPr>
                <a:solidFill>
                  <a:srgbClr val="474947"/>
                </a:solidFill>
              </a:defRPr>
            </a:lvl3pPr>
            <a:lvl4pPr marL="1828826" indent="0">
              <a:buFont typeface="Wingdings" charset="2"/>
              <a:buNone/>
              <a:defRPr>
                <a:solidFill>
                  <a:srgbClr val="474947"/>
                </a:solidFill>
              </a:defRPr>
            </a:lvl4pPr>
            <a:lvl5pPr marL="2438434" indent="0">
              <a:buFont typeface="Wingdings" charset="2"/>
              <a:buNone/>
              <a:defRPr>
                <a:solidFill>
                  <a:srgbClr val="474947"/>
                </a:solidFill>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Tree>
    <p:extLst>
      <p:ext uri="{BB962C8B-B14F-4D97-AF65-F5344CB8AC3E}">
        <p14:creationId xmlns:p14="http://schemas.microsoft.com/office/powerpoint/2010/main" val="8068862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de-DE"/>
              <a:t>Titelmasterformat durch Klicken bearbeiten</a:t>
            </a:r>
            <a:endParaRPr lang="en-US" dirty="0"/>
          </a:p>
        </p:txBody>
      </p:sp>
      <p:sp>
        <p:nvSpPr>
          <p:cNvPr id="3" name="Content Placeholder 2"/>
          <p:cNvSpPr>
            <a:spLocks noGrp="1"/>
          </p:cNvSpPr>
          <p:nvPr>
            <p:ph sz="half" idx="1"/>
          </p:nvPr>
        </p:nvSpPr>
        <p:spPr>
          <a:xfrm>
            <a:off x="382083" y="1523814"/>
            <a:ext cx="5712351" cy="4952813"/>
          </a:xfrm>
        </p:spPr>
        <p:txBody>
          <a:bodyPr rIns="180000">
            <a:normAutofit/>
          </a:bodyPr>
          <a:lstStyle>
            <a:lvl1pPr>
              <a:defRPr sz="2963"/>
            </a:lvl1pPr>
            <a:lvl2pPr>
              <a:defRPr sz="2540"/>
            </a:lvl2pPr>
            <a:lvl3pPr>
              <a:defRPr sz="2117"/>
            </a:lvl3pPr>
            <a:lvl4pPr>
              <a:defRPr sz="1905"/>
            </a:lvl4pPr>
            <a:lvl5pPr>
              <a:defRPr sz="1905"/>
            </a:lvl5pPr>
            <a:lvl6pPr>
              <a:defRPr sz="2400"/>
            </a:lvl6pPr>
            <a:lvl7pPr>
              <a:defRPr sz="2400"/>
            </a:lvl7pPr>
            <a:lvl8pPr>
              <a:defRPr sz="2400"/>
            </a:lvl8pPr>
            <a:lvl9pPr>
              <a:defRPr sz="24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hasCustomPrompt="1"/>
          </p:nvPr>
        </p:nvSpPr>
        <p:spPr>
          <a:xfrm>
            <a:off x="6096841" y="1523814"/>
            <a:ext cx="5713792" cy="4952813"/>
          </a:xfrm>
        </p:spPr>
        <p:txBody>
          <a:bodyPr lIns="180000">
            <a:normAutofit/>
          </a:bodyPr>
          <a:lstStyle>
            <a:lvl1pPr>
              <a:defRPr sz="2963"/>
            </a:lvl1pPr>
            <a:lvl2pPr>
              <a:defRPr sz="2540"/>
            </a:lvl2pPr>
            <a:lvl3pPr>
              <a:defRPr sz="2117"/>
            </a:lvl3pPr>
            <a:lvl4pPr>
              <a:defRPr sz="1905"/>
            </a:lvl4pPr>
            <a:lvl5pPr>
              <a:defRPr sz="1905"/>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689345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0752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334963" y="296863"/>
            <a:ext cx="8636916" cy="1260475"/>
          </a:xfrm>
        </p:spPr>
        <p:txBody>
          <a:bodyPr/>
          <a:lstStyle>
            <a:lvl1pPr>
              <a:defRPr>
                <a:solidFill>
                  <a:schemeClr val="accent1"/>
                </a:solidFill>
              </a:defRPr>
            </a:lvl1pPr>
          </a:lstStyle>
          <a:p>
            <a:r>
              <a:rPr lang="de-DE"/>
              <a:t>Titelmasterformat durch Klicken bearbeiten</a:t>
            </a:r>
            <a:endParaRPr lang="de-DE" dirty="0"/>
          </a:p>
        </p:txBody>
      </p:sp>
      <p:sp>
        <p:nvSpPr>
          <p:cNvPr id="3" name="Inhaltsplatzhalter 2"/>
          <p:cNvSpPr>
            <a:spLocks noGrp="1"/>
          </p:cNvSpPr>
          <p:nvPr>
            <p:ph idx="1"/>
          </p:nvPr>
        </p:nvSpPr>
        <p:spPr>
          <a:xfrm>
            <a:off x="334964" y="1665288"/>
            <a:ext cx="11522074"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4157802212"/>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344246" y="1624405"/>
            <a:ext cx="11510682" cy="1885558"/>
          </a:xfrm>
        </p:spPr>
        <p:txBody>
          <a:bodyPr anchor="b">
            <a:normAutofit/>
          </a:bodyPr>
          <a:lstStyle>
            <a:lvl1pPr algn="ctr">
              <a:defRPr sz="5400" b="0">
                <a:solidFill>
                  <a:schemeClr val="accent1"/>
                </a:solidFill>
                <a:latin typeface="+mj-lt"/>
              </a:defRPr>
            </a:lvl1pPr>
          </a:lstStyle>
          <a:p>
            <a:r>
              <a:rPr lang="de-DE"/>
              <a:t>Titelmasterformat durch Klicken bearbeiten</a:t>
            </a:r>
            <a:endParaRPr lang="de-DE" dirty="0"/>
          </a:p>
        </p:txBody>
      </p:sp>
      <p:sp>
        <p:nvSpPr>
          <p:cNvPr id="3" name="Untertitel 2"/>
          <p:cNvSpPr>
            <a:spLocks noGrp="1"/>
          </p:cNvSpPr>
          <p:nvPr>
            <p:ph type="subTitle" idx="1"/>
          </p:nvPr>
        </p:nvSpPr>
        <p:spPr>
          <a:xfrm>
            <a:off x="344246" y="3602041"/>
            <a:ext cx="11510682" cy="2011953"/>
          </a:xfrm>
        </p:spPr>
        <p:txBody>
          <a:bodyPr/>
          <a:lstStyle>
            <a:lvl1pPr marL="0" indent="0" algn="ctr">
              <a:buNone/>
              <a:defRPr sz="2400"/>
            </a:lvl1pPr>
            <a:lvl2pPr marL="457167" indent="0" algn="ctr">
              <a:buNone/>
              <a:defRPr sz="2000"/>
            </a:lvl2pPr>
            <a:lvl3pPr marL="914332" indent="0" algn="ctr">
              <a:buNone/>
              <a:defRPr sz="1867"/>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rPr lang="de-DE"/>
              <a:t>Formatvorlage des Untertitelmasters durch Klicken bearbeiten</a:t>
            </a:r>
            <a:endParaRPr lang="de-DE" dirty="0"/>
          </a:p>
        </p:txBody>
      </p:sp>
    </p:spTree>
    <p:extLst>
      <p:ext uri="{BB962C8B-B14F-4D97-AF65-F5344CB8AC3E}">
        <p14:creationId xmlns:p14="http://schemas.microsoft.com/office/powerpoint/2010/main" val="29934527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334964" y="296863"/>
            <a:ext cx="8640761" cy="1260475"/>
          </a:xfrm>
        </p:spPr>
        <p:txBody>
          <a:bodyPr/>
          <a:lstStyle>
            <a:lvl1pPr>
              <a:defRPr>
                <a:solidFill>
                  <a:schemeClr val="accent1"/>
                </a:solidFill>
              </a:defRPr>
            </a:lvl1pPr>
          </a:lstStyle>
          <a:p>
            <a:r>
              <a:rPr lang="de-DE"/>
              <a:t>Titelmasterformat durch Klicken bearbeiten</a:t>
            </a:r>
            <a:endParaRPr lang="de-DE" dirty="0"/>
          </a:p>
        </p:txBody>
      </p:sp>
      <p:sp>
        <p:nvSpPr>
          <p:cNvPr id="3" name="Inhaltsplatzhalter 2"/>
          <p:cNvSpPr>
            <a:spLocks noGrp="1"/>
          </p:cNvSpPr>
          <p:nvPr>
            <p:ph sz="half" idx="1"/>
          </p:nvPr>
        </p:nvSpPr>
        <p:spPr>
          <a:xfrm>
            <a:off x="334964" y="1665288"/>
            <a:ext cx="5581742"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271708" y="1665288"/>
            <a:ext cx="5585330" cy="4571999"/>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404628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334964" y="296863"/>
            <a:ext cx="8640761" cy="1260475"/>
          </a:xfrm>
        </p:spPr>
        <p:txBody>
          <a:bodyPr/>
          <a:lstStyle>
            <a:lvl1pPr>
              <a:defRPr>
                <a:solidFill>
                  <a:schemeClr val="accent1"/>
                </a:solidFill>
              </a:defRPr>
            </a:lvl1pPr>
          </a:lstStyle>
          <a:p>
            <a:r>
              <a:rPr lang="de-DE"/>
              <a:t>Titelmasterformat durch Klicken bearbeiten</a:t>
            </a:r>
            <a:endParaRPr lang="de-DE" dirty="0"/>
          </a:p>
        </p:txBody>
      </p:sp>
    </p:spTree>
    <p:extLst>
      <p:ext uri="{BB962C8B-B14F-4D97-AF65-F5344CB8AC3E}">
        <p14:creationId xmlns:p14="http://schemas.microsoft.com/office/powerpoint/2010/main" val="36676838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334962" y="312999"/>
            <a:ext cx="5033103" cy="1244339"/>
          </a:xfrm>
        </p:spPr>
        <p:txBody>
          <a:bodyPr anchor="b"/>
          <a:lstStyle>
            <a:lvl1pPr>
              <a:defRPr sz="3200">
                <a:solidFill>
                  <a:schemeClr val="accent1"/>
                </a:solidFill>
              </a:defRPr>
            </a:lvl1pPr>
          </a:lstStyle>
          <a:p>
            <a:r>
              <a:rPr lang="de-DE"/>
              <a:t>Titelmasterformat durch Klicken bearbeiten</a:t>
            </a:r>
            <a:endParaRPr lang="de-DE" dirty="0"/>
          </a:p>
        </p:txBody>
      </p:sp>
      <p:sp>
        <p:nvSpPr>
          <p:cNvPr id="3" name="Inhaltsplatzhalter 2"/>
          <p:cNvSpPr>
            <a:spLocks noGrp="1"/>
          </p:cNvSpPr>
          <p:nvPr>
            <p:ph idx="1"/>
          </p:nvPr>
        </p:nvSpPr>
        <p:spPr>
          <a:xfrm>
            <a:off x="5368064" y="1678740"/>
            <a:ext cx="6488974" cy="455854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334963" y="1678740"/>
            <a:ext cx="5033101" cy="4558548"/>
          </a:xfrm>
        </p:spPr>
        <p:txBody>
          <a:bodyPr/>
          <a:lstStyle>
            <a:lvl1pPr marL="0" indent="0">
              <a:buNone/>
              <a:defRPr sz="1600"/>
            </a:lvl1pPr>
            <a:lvl2pPr marL="457167" indent="0">
              <a:buNone/>
              <a:defRPr sz="1467"/>
            </a:lvl2pPr>
            <a:lvl3pPr marL="914332" indent="0">
              <a:buNone/>
              <a:defRPr sz="1200"/>
            </a:lvl3pPr>
            <a:lvl4pPr marL="1371498" indent="0">
              <a:buNone/>
              <a:defRPr sz="1067"/>
            </a:lvl4pPr>
            <a:lvl5pPr marL="1828664" indent="0">
              <a:buNone/>
              <a:defRPr sz="1067"/>
            </a:lvl5pPr>
            <a:lvl6pPr marL="2285830" indent="0">
              <a:buNone/>
              <a:defRPr sz="1067"/>
            </a:lvl6pPr>
            <a:lvl7pPr marL="2742994" indent="0">
              <a:buNone/>
              <a:defRPr sz="1067"/>
            </a:lvl7pPr>
            <a:lvl8pPr marL="3200160" indent="0">
              <a:buNone/>
              <a:defRPr sz="1067"/>
            </a:lvl8pPr>
            <a:lvl9pPr marL="3657327" indent="0">
              <a:buNone/>
              <a:defRPr sz="1067"/>
            </a:lvl9pPr>
          </a:lstStyle>
          <a:p>
            <a:pPr lvl="0"/>
            <a:r>
              <a:rPr lang="de-DE"/>
              <a:t>Formatvorlagen des Textmasters bearbeiten</a:t>
            </a:r>
          </a:p>
        </p:txBody>
      </p:sp>
    </p:spTree>
    <p:extLst>
      <p:ext uri="{BB962C8B-B14F-4D97-AF65-F5344CB8AC3E}">
        <p14:creationId xmlns:p14="http://schemas.microsoft.com/office/powerpoint/2010/main" val="41140437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4618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Standard">
    <p:spTree>
      <p:nvGrpSpPr>
        <p:cNvPr id="1" name=""/>
        <p:cNvGrpSpPr/>
        <p:nvPr/>
      </p:nvGrpSpPr>
      <p:grpSpPr>
        <a:xfrm>
          <a:off x="0" y="0"/>
          <a:ext cx="0" cy="0"/>
          <a:chOff x="0" y="0"/>
          <a:chExt cx="0" cy="0"/>
        </a:xfrm>
      </p:grpSpPr>
      <p:sp>
        <p:nvSpPr>
          <p:cNvPr id="2" name="Titel 1"/>
          <p:cNvSpPr>
            <a:spLocks noGrp="1"/>
          </p:cNvSpPr>
          <p:nvPr>
            <p:ph type="title"/>
          </p:nvPr>
        </p:nvSpPr>
        <p:spPr>
          <a:xfrm>
            <a:off x="335360" y="0"/>
            <a:ext cx="10177131" cy="1052736"/>
          </a:xfrm>
          <a:prstGeom prst="rect">
            <a:avLst/>
          </a:prstGeom>
        </p:spPr>
        <p:txBody>
          <a:bodyPr anchor="ctr"/>
          <a:lstStyle>
            <a:lvl1pPr>
              <a:defRPr sz="2800">
                <a:solidFill>
                  <a:schemeClr val="tx1"/>
                </a:solidFill>
              </a:defRPr>
            </a:lvl1pPr>
          </a:lstStyle>
          <a:p>
            <a:r>
              <a:rPr lang="de-DE"/>
              <a:t>Titelmasterformat durch Klicken bearbeiten</a:t>
            </a:r>
            <a:endParaRPr lang="de-DE" dirty="0"/>
          </a:p>
        </p:txBody>
      </p:sp>
      <p:sp>
        <p:nvSpPr>
          <p:cNvPr id="3" name="Inhaltsplatzhalter 2"/>
          <p:cNvSpPr>
            <a:spLocks noGrp="1"/>
          </p:cNvSpPr>
          <p:nvPr>
            <p:ph idx="1"/>
          </p:nvPr>
        </p:nvSpPr>
        <p:spPr>
          <a:xfrm>
            <a:off x="335360" y="1268760"/>
            <a:ext cx="11521280" cy="5040560"/>
          </a:xfrm>
        </p:spPr>
        <p:txBody>
          <a:bodyPr/>
          <a:lstStyle>
            <a:lvl1pPr>
              <a:tabLst>
                <a:tab pos="355600" algn="l"/>
                <a:tab pos="723900" algn="l"/>
                <a:tab pos="1168400" algn="l"/>
                <a:tab pos="1612900" algn="l"/>
                <a:tab pos="2057400" algn="l"/>
              </a:tabLst>
              <a:defRPr/>
            </a:lvl1pPr>
            <a:lvl2pPr defTabSz="444500">
              <a:tabLst>
                <a:tab pos="355600" algn="l"/>
                <a:tab pos="762000" algn="l"/>
                <a:tab pos="1168400" algn="l"/>
                <a:tab pos="1612900" algn="l"/>
                <a:tab pos="2057400" algn="l"/>
              </a:tabLst>
              <a:defRPr/>
            </a:lvl2pPr>
            <a:lvl3pPr>
              <a:tabLst>
                <a:tab pos="355600" algn="l"/>
                <a:tab pos="723900" algn="l"/>
                <a:tab pos="1168400" algn="l"/>
                <a:tab pos="1612900" algn="l"/>
                <a:tab pos="2057400" algn="l"/>
              </a:tabLst>
              <a:defRPr/>
            </a:lvl3pPr>
            <a:lvl4pPr>
              <a:tabLst>
                <a:tab pos="355600" algn="l"/>
                <a:tab pos="723900" algn="l"/>
                <a:tab pos="1168400" algn="l"/>
                <a:tab pos="1612900" algn="l"/>
                <a:tab pos="2057400" algn="l"/>
              </a:tabLst>
              <a:defRPr/>
            </a:lvl4pPr>
            <a:lvl5pPr>
              <a:tabLst>
                <a:tab pos="355600" algn="l"/>
                <a:tab pos="723900" algn="l"/>
                <a:tab pos="1168400" algn="l"/>
                <a:tab pos="1612900" algn="l"/>
                <a:tab pos="2057400" algn="l"/>
              </a:tabLst>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39906795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hemenfolie_2.1">
    <p:spTree>
      <p:nvGrpSpPr>
        <p:cNvPr id="1" name=""/>
        <p:cNvGrpSpPr/>
        <p:nvPr/>
      </p:nvGrpSpPr>
      <p:grpSpPr>
        <a:xfrm>
          <a:off x="0" y="0"/>
          <a:ext cx="0" cy="0"/>
          <a:chOff x="0" y="0"/>
          <a:chExt cx="0" cy="0"/>
        </a:xfrm>
      </p:grpSpPr>
      <p:sp>
        <p:nvSpPr>
          <p:cNvPr id="12" name="Text Placeholder 5"/>
          <p:cNvSpPr>
            <a:spLocks noGrp="1"/>
          </p:cNvSpPr>
          <p:nvPr>
            <p:ph type="body" sz="quarter" idx="10" hasCustomPrompt="1"/>
          </p:nvPr>
        </p:nvSpPr>
        <p:spPr>
          <a:xfrm>
            <a:off x="1014945" y="1988378"/>
            <a:ext cx="10174287" cy="3465564"/>
          </a:xfrm>
          <a:prstGeom prst="rect">
            <a:avLst/>
          </a:prstGeom>
        </p:spPr>
        <p:txBody>
          <a:bodyPr wrap="square" lIns="0" tIns="0" rIns="0" bIns="0">
            <a:spAutoFit/>
          </a:bodyPr>
          <a:lstStyle>
            <a:lvl1pPr marL="0" indent="0" algn="l">
              <a:buNone/>
              <a:defRPr sz="3200">
                <a:solidFill>
                  <a:srgbClr val="01188F"/>
                </a:solidFill>
                <a:latin typeface="Segoe UI Light"/>
                <a:cs typeface="Segoe UI Light"/>
              </a:defRPr>
            </a:lvl1pPr>
            <a:lvl2pPr marL="0" marR="0" indent="0" algn="l" defTabSz="932742" rtl="0" eaLnBrk="1" fontAlgn="auto" latinLnBrk="0" hangingPunct="1">
              <a:lnSpc>
                <a:spcPct val="90000"/>
              </a:lnSpc>
              <a:spcBef>
                <a:spcPct val="20000"/>
              </a:spcBef>
              <a:spcAft>
                <a:spcPts val="0"/>
              </a:spcAft>
              <a:buClrTx/>
              <a:buSzPct val="90000"/>
              <a:buFont typeface="Arial"/>
              <a:buNone/>
              <a:tabLst/>
              <a:defRPr lang="en-US" sz="2400" kern="1200" dirty="0" smtClean="0">
                <a:solidFill>
                  <a:srgbClr val="4E4E4E"/>
                </a:solidFill>
                <a:latin typeface="Segoe UI Light"/>
                <a:ea typeface="+mn-ea"/>
                <a:cs typeface="Segoe UI Light"/>
              </a:defRPr>
            </a:lvl2pPr>
            <a:lvl3pPr marL="228600" marR="0" indent="0" algn="l" defTabSz="932742" rtl="0" eaLnBrk="1" fontAlgn="auto" latinLnBrk="0" hangingPunct="1">
              <a:lnSpc>
                <a:spcPct val="90000"/>
              </a:lnSpc>
              <a:spcBef>
                <a:spcPct val="20000"/>
              </a:spcBef>
              <a:spcAft>
                <a:spcPts val="0"/>
              </a:spcAft>
              <a:buClrTx/>
              <a:buSzPct val="90000"/>
              <a:buNone/>
              <a:tabLst/>
              <a:defRPr lang="en-US" sz="2000" kern="1200" dirty="0" smtClean="0">
                <a:solidFill>
                  <a:srgbClr val="4E4E4E"/>
                </a:soli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None/>
              <a:tabLst/>
              <a:defRPr lang="en-US" sz="1800" kern="1200" dirty="0" smtClean="0">
                <a:solidFill>
                  <a:srgbClr val="4E4E4E"/>
                </a:soli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None/>
              <a:tabLst/>
              <a:defRPr lang="en-US" sz="1800" kern="1200" dirty="0">
                <a:solidFill>
                  <a:srgbClr val="4E4E4E"/>
                </a:solidFill>
                <a:latin typeface="+mn-lt"/>
                <a:ea typeface="+mn-ea"/>
                <a:cs typeface="+mn-cs"/>
              </a:defRPr>
            </a:lvl5pPr>
          </a:lstStyle>
          <a:p>
            <a:r>
              <a:rPr lang="en-US" dirty="0"/>
              <a:t>Stet </a:t>
            </a:r>
            <a:r>
              <a:rPr lang="en-US" dirty="0" err="1"/>
              <a:t>clita</a:t>
            </a:r>
            <a:r>
              <a:rPr lang="en-US" dirty="0"/>
              <a:t> </a:t>
            </a:r>
            <a:r>
              <a:rPr lang="en-US" dirty="0" err="1"/>
              <a:t>kasd</a:t>
            </a:r>
            <a:r>
              <a:rPr lang="en-US" dirty="0"/>
              <a:t>, no sea </a:t>
            </a:r>
            <a:r>
              <a:rPr lang="en-US" dirty="0" err="1"/>
              <a:t>takimata</a:t>
            </a:r>
            <a:r>
              <a:rPr lang="en-US" dirty="0"/>
              <a:t> </a:t>
            </a:r>
            <a:r>
              <a:rPr lang="en-US" dirty="0" err="1"/>
              <a:t>sanctus</a:t>
            </a:r>
            <a:r>
              <a:rPr lang="en-US" dirty="0"/>
              <a:t> </a:t>
            </a:r>
            <a:r>
              <a:rPr lang="en-US" dirty="0" err="1"/>
              <a:t>est</a:t>
            </a:r>
            <a:r>
              <a:rPr lang="en-US" dirty="0"/>
              <a:t> </a:t>
            </a:r>
            <a:r>
              <a:rPr lang="en-US" dirty="0" err="1"/>
              <a:t>Lorem</a:t>
            </a:r>
            <a:r>
              <a:rPr lang="en-US" dirty="0"/>
              <a:t> </a:t>
            </a:r>
            <a:r>
              <a:rPr lang="en-US" dirty="0" err="1"/>
              <a:t>ipsum</a:t>
            </a:r>
            <a:r>
              <a:rPr lang="en-US" dirty="0"/>
              <a:t> dolor sit </a:t>
            </a:r>
            <a:r>
              <a:rPr lang="en-US" dirty="0" err="1"/>
              <a:t>amet</a:t>
            </a:r>
            <a:r>
              <a:rPr lang="en-US" dirty="0"/>
              <a:t>.</a:t>
            </a:r>
            <a:endParaRPr lang="de-DE" dirty="0"/>
          </a:p>
          <a:p>
            <a:pPr marL="0" marR="0" lvl="1" indent="0" algn="l" defTabSz="932742" rtl="0" eaLnBrk="1" fontAlgn="auto" latinLnBrk="0" hangingPunct="1">
              <a:lnSpc>
                <a:spcPct val="90000"/>
              </a:lnSpc>
              <a:spcBef>
                <a:spcPct val="20000"/>
              </a:spcBef>
              <a:spcAft>
                <a:spcPts val="0"/>
              </a:spcAft>
              <a:buClrTx/>
              <a:buSzPct val="90000"/>
              <a:buFont typeface="Arial"/>
              <a:buNone/>
              <a:tabLst/>
              <a:defRPr/>
            </a:pPr>
            <a:r>
              <a:rPr lang="en-US" dirty="0"/>
              <a:t>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a:t>
            </a:r>
            <a:r>
              <a:rPr lang="en-US" dirty="0" err="1"/>
              <a:t>Lorem</a:t>
            </a:r>
            <a:r>
              <a:rPr lang="en-US" dirty="0"/>
              <a:t> </a:t>
            </a:r>
            <a:r>
              <a:rPr lang="en-US" dirty="0" err="1"/>
              <a:t>ipsum</a:t>
            </a:r>
            <a:r>
              <a:rPr lang="en-US" dirty="0"/>
              <a:t> dolor sit </a:t>
            </a:r>
            <a:r>
              <a:rPr lang="en-US" dirty="0" err="1"/>
              <a:t>amet</a:t>
            </a:r>
            <a:r>
              <a:rPr lang="en-US" dirty="0"/>
              <a:t>. 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a:t>
            </a:r>
            <a:r>
              <a:rPr lang="en-US" dirty="0" err="1"/>
              <a:t>Lorem</a:t>
            </a:r>
            <a:r>
              <a:rPr lang="en-US" dirty="0"/>
              <a:t> </a:t>
            </a:r>
            <a:r>
              <a:rPr lang="en-US" dirty="0" err="1"/>
              <a:t>ipsum</a:t>
            </a:r>
            <a:r>
              <a:rPr lang="en-US" dirty="0"/>
              <a:t> dolor sit </a:t>
            </a:r>
            <a:r>
              <a:rPr lang="en-US" dirty="0" err="1"/>
              <a:t>amet</a:t>
            </a:r>
            <a:r>
              <a:rPr lang="en-US" dirty="0"/>
              <a:t>. 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a:t>
            </a:r>
            <a:r>
              <a:rPr lang="en-US" dirty="0" err="1"/>
              <a:t>Lorem</a:t>
            </a:r>
            <a:r>
              <a:rPr lang="en-US" dirty="0"/>
              <a:t> </a:t>
            </a:r>
            <a:r>
              <a:rPr lang="en-US" dirty="0" err="1"/>
              <a:t>ipsum</a:t>
            </a:r>
            <a:r>
              <a:rPr lang="en-US" dirty="0"/>
              <a:t> dolor sit </a:t>
            </a:r>
            <a:r>
              <a:rPr lang="en-US" dirty="0" err="1"/>
              <a:t>amet</a:t>
            </a:r>
            <a:r>
              <a:rPr lang="en-US" dirty="0"/>
              <a:t>. sit </a:t>
            </a:r>
            <a:r>
              <a:rPr lang="en-US" dirty="0" err="1"/>
              <a:t>amet</a:t>
            </a:r>
            <a:r>
              <a:rPr lang="en-US" dirty="0"/>
              <a:t>. 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a:t>
            </a:r>
            <a:r>
              <a:rPr lang="en-US" dirty="0" err="1"/>
              <a:t>Lorem</a:t>
            </a:r>
            <a:r>
              <a:rPr lang="en-US" dirty="0"/>
              <a:t> </a:t>
            </a:r>
            <a:r>
              <a:rPr lang="en-US" dirty="0" err="1"/>
              <a:t>ipsum</a:t>
            </a:r>
            <a:r>
              <a:rPr lang="en-US" dirty="0"/>
              <a:t> dolor sit </a:t>
            </a:r>
            <a:r>
              <a:rPr lang="en-US" dirty="0" err="1"/>
              <a:t>amet</a:t>
            </a:r>
            <a:r>
              <a:rPr lang="en-US" dirty="0"/>
              <a:t>. 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a:t>
            </a:r>
            <a:r>
              <a:rPr lang="en-US" dirty="0" err="1"/>
              <a:t>Lorem</a:t>
            </a:r>
            <a:r>
              <a:rPr lang="en-US" dirty="0"/>
              <a:t> </a:t>
            </a:r>
            <a:r>
              <a:rPr lang="en-US" dirty="0" err="1"/>
              <a:t>ipsum</a:t>
            </a:r>
            <a:r>
              <a:rPr lang="en-US" dirty="0"/>
              <a:t> dolor sit </a:t>
            </a:r>
            <a:r>
              <a:rPr lang="en-US" dirty="0" err="1"/>
              <a:t>amet</a:t>
            </a:r>
            <a:r>
              <a:rPr lang="en-US" dirty="0"/>
              <a:t>. </a:t>
            </a:r>
          </a:p>
          <a:p>
            <a:pPr lvl="1"/>
            <a:endParaRPr lang="en-US" dirty="0"/>
          </a:p>
        </p:txBody>
      </p:sp>
      <p:sp>
        <p:nvSpPr>
          <p:cNvPr id="5" name="Title 1"/>
          <p:cNvSpPr>
            <a:spLocks noGrp="1"/>
          </p:cNvSpPr>
          <p:nvPr>
            <p:ph type="title"/>
          </p:nvPr>
        </p:nvSpPr>
        <p:spPr>
          <a:xfrm>
            <a:off x="1008063" y="997975"/>
            <a:ext cx="10174287" cy="498598"/>
          </a:xfrm>
          <a:prstGeom prst="rect">
            <a:avLst/>
          </a:prstGeom>
        </p:spPr>
        <p:txBody>
          <a:bodyPr wrap="square" lIns="0" tIns="0" rIns="0" bIns="0">
            <a:spAutoFit/>
          </a:bodyPr>
          <a:lstStyle>
            <a:lvl1pPr algn="l">
              <a:lnSpc>
                <a:spcPct val="90000"/>
              </a:lnSpc>
              <a:defRPr sz="3600">
                <a:solidFill>
                  <a:srgbClr val="4E4E4E"/>
                </a:solidFill>
                <a:latin typeface="Segoe UI Light"/>
                <a:cs typeface="Segoe UI Light"/>
              </a:defRPr>
            </a:lvl1pPr>
          </a:lstStyle>
          <a:p>
            <a:r>
              <a:rPr lang="de-DE" dirty="0"/>
              <a:t>Titelmasterformat durch Klicken bearbeiten</a:t>
            </a:r>
            <a:endParaRPr lang="en-US" dirty="0"/>
          </a:p>
        </p:txBody>
      </p:sp>
    </p:spTree>
    <p:extLst>
      <p:ext uri="{BB962C8B-B14F-4D97-AF65-F5344CB8AC3E}">
        <p14:creationId xmlns:p14="http://schemas.microsoft.com/office/powerpoint/2010/main" val="18636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Themenfolie_1.2">
    <p:spTree>
      <p:nvGrpSpPr>
        <p:cNvPr id="1" name=""/>
        <p:cNvGrpSpPr/>
        <p:nvPr/>
      </p:nvGrpSpPr>
      <p:grpSpPr>
        <a:xfrm>
          <a:off x="0" y="0"/>
          <a:ext cx="0" cy="0"/>
          <a:chOff x="0" y="0"/>
          <a:chExt cx="0" cy="0"/>
        </a:xfrm>
      </p:grpSpPr>
      <p:sp>
        <p:nvSpPr>
          <p:cNvPr id="11" name="Title 1"/>
          <p:cNvSpPr>
            <a:spLocks noGrp="1"/>
          </p:cNvSpPr>
          <p:nvPr>
            <p:ph type="title"/>
          </p:nvPr>
        </p:nvSpPr>
        <p:spPr>
          <a:xfrm>
            <a:off x="1008063" y="908720"/>
            <a:ext cx="10174287" cy="498598"/>
          </a:xfrm>
          <a:prstGeom prst="rect">
            <a:avLst/>
          </a:prstGeom>
        </p:spPr>
        <p:txBody>
          <a:bodyPr wrap="square" lIns="0" tIns="0" rIns="0" bIns="0">
            <a:spAutoFit/>
          </a:bodyPr>
          <a:lstStyle>
            <a:lvl1pPr>
              <a:defRPr sz="3600">
                <a:solidFill>
                  <a:srgbClr val="4E4E4E"/>
                </a:solidFill>
              </a:defRPr>
            </a:lvl1pPr>
          </a:lstStyle>
          <a:p>
            <a:r>
              <a:rPr lang="de-DE"/>
              <a:t>Titelmasterformat durch Klicken bearbeiten</a:t>
            </a:r>
            <a:endParaRPr lang="en-US" dirty="0"/>
          </a:p>
        </p:txBody>
      </p:sp>
      <p:sp>
        <p:nvSpPr>
          <p:cNvPr id="12" name="Text Placeholder 5"/>
          <p:cNvSpPr>
            <a:spLocks noGrp="1"/>
          </p:cNvSpPr>
          <p:nvPr>
            <p:ph type="body" sz="quarter" idx="10" hasCustomPrompt="1"/>
          </p:nvPr>
        </p:nvSpPr>
        <p:spPr>
          <a:xfrm>
            <a:off x="1016973" y="1975118"/>
            <a:ext cx="10165377" cy="2585323"/>
          </a:xfrm>
          <a:prstGeom prst="rect">
            <a:avLst/>
          </a:prstGeom>
        </p:spPr>
        <p:txBody>
          <a:bodyPr wrap="square" lIns="0" tIns="0" rIns="0" bIns="0">
            <a:spAutoFit/>
          </a:bodyPr>
          <a:lstStyle>
            <a:lvl1pPr marL="0" indent="0">
              <a:buNone/>
              <a:defRPr sz="2400">
                <a:solidFill>
                  <a:srgbClr val="01188F"/>
                </a:solidFill>
                <a:latin typeface="+mj-lt"/>
              </a:defRPr>
            </a:lvl1pPr>
            <a:lvl2pPr marL="342900" marR="0" indent="-342900" algn="l" defTabSz="932742" rtl="0" eaLnBrk="1" fontAlgn="auto" latinLnBrk="0" hangingPunct="1">
              <a:lnSpc>
                <a:spcPct val="90000"/>
              </a:lnSpc>
              <a:spcBef>
                <a:spcPct val="20000"/>
              </a:spcBef>
              <a:spcAft>
                <a:spcPts val="0"/>
              </a:spcAft>
              <a:buClrTx/>
              <a:buSzPct val="90000"/>
              <a:buFont typeface="Arial"/>
              <a:buChar char="•"/>
              <a:tabLst/>
              <a:defRPr lang="en-US" sz="2400" kern="1200" dirty="0" smtClean="0">
                <a:solidFill>
                  <a:srgbClr val="4E4E4E"/>
                </a:solidFill>
                <a:latin typeface="+mj-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None/>
              <a:tabLst/>
              <a:defRPr lang="en-US" sz="2000" kern="1200" dirty="0" smtClean="0">
                <a:solidFill>
                  <a:srgbClr val="4E4E4E"/>
                </a:soli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None/>
              <a:tabLst/>
              <a:defRPr lang="en-US" sz="1800" kern="1200" dirty="0" smtClean="0">
                <a:solidFill>
                  <a:srgbClr val="4E4E4E"/>
                </a:soli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None/>
              <a:tabLst/>
              <a:defRPr lang="en-US" sz="1800" kern="1200" dirty="0">
                <a:solidFill>
                  <a:srgbClr val="4E4E4E"/>
                </a:solidFill>
                <a:latin typeface="+mn-lt"/>
                <a:ea typeface="+mn-ea"/>
                <a:cs typeface="+mn-cs"/>
              </a:defRPr>
            </a:lvl5pPr>
          </a:lstStyle>
          <a:p>
            <a:r>
              <a:rPr lang="en-US" dirty="0"/>
              <a:t>Stet </a:t>
            </a:r>
            <a:r>
              <a:rPr lang="en-US" dirty="0" err="1"/>
              <a:t>clita</a:t>
            </a:r>
            <a:r>
              <a:rPr lang="en-US" dirty="0"/>
              <a:t> </a:t>
            </a:r>
            <a:r>
              <a:rPr lang="en-US" dirty="0" err="1"/>
              <a:t>kasd</a:t>
            </a:r>
            <a:r>
              <a:rPr lang="en-US" dirty="0"/>
              <a:t>, no sea </a:t>
            </a:r>
            <a:r>
              <a:rPr lang="en-US" dirty="0" err="1"/>
              <a:t>takimata</a:t>
            </a:r>
            <a:r>
              <a:rPr lang="en-US" dirty="0"/>
              <a:t> </a:t>
            </a:r>
            <a:r>
              <a:rPr lang="en-US" dirty="0" err="1"/>
              <a:t>sanctus</a:t>
            </a:r>
            <a:r>
              <a:rPr lang="en-US" dirty="0"/>
              <a:t> </a:t>
            </a:r>
            <a:r>
              <a:rPr lang="en-US" dirty="0" err="1"/>
              <a:t>est</a:t>
            </a:r>
            <a:r>
              <a:rPr lang="en-US" dirty="0"/>
              <a:t> </a:t>
            </a:r>
            <a:r>
              <a:rPr lang="en-US" dirty="0" err="1"/>
              <a:t>Lorem</a:t>
            </a:r>
            <a:r>
              <a:rPr lang="en-US" dirty="0"/>
              <a:t> </a:t>
            </a:r>
            <a:r>
              <a:rPr lang="en-US" dirty="0" err="1"/>
              <a:t>ipsum</a:t>
            </a:r>
            <a:r>
              <a:rPr lang="en-US" dirty="0"/>
              <a:t> dolor sit </a:t>
            </a:r>
            <a:r>
              <a:rPr lang="en-US" dirty="0" err="1"/>
              <a:t>amet</a:t>
            </a:r>
            <a:r>
              <a:rPr lang="en-US" dirty="0"/>
              <a:t>.</a:t>
            </a:r>
            <a:endParaRPr lang="de-DE" dirty="0"/>
          </a:p>
          <a:p>
            <a:pPr lvl="1"/>
            <a:r>
              <a:rPr lang="en-US" dirty="0"/>
              <a:t>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a:t>
            </a:r>
            <a:r>
              <a:rPr lang="en-US" dirty="0" err="1"/>
              <a:t>Lorem</a:t>
            </a:r>
            <a:r>
              <a:rPr lang="en-US" dirty="0"/>
              <a:t> </a:t>
            </a:r>
            <a:r>
              <a:rPr lang="en-US" dirty="0" err="1"/>
              <a:t>ipsum</a:t>
            </a:r>
            <a:r>
              <a:rPr lang="en-US" dirty="0"/>
              <a:t> dolor sit </a:t>
            </a:r>
            <a:r>
              <a:rPr lang="en-US" dirty="0" err="1"/>
              <a:t>amet</a:t>
            </a:r>
            <a:r>
              <a:rPr lang="en-US" dirty="0"/>
              <a:t>. </a:t>
            </a:r>
          </a:p>
          <a:p>
            <a:pPr lvl="1"/>
            <a:r>
              <a:rPr lang="en-US" dirty="0"/>
              <a:t>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a:t>
            </a:r>
            <a:r>
              <a:rPr lang="en-US" dirty="0" err="1"/>
              <a:t>Lorem</a:t>
            </a:r>
            <a:r>
              <a:rPr lang="en-US" dirty="0"/>
              <a:t> </a:t>
            </a:r>
            <a:r>
              <a:rPr lang="en-US" dirty="0" err="1"/>
              <a:t>ipsum</a:t>
            </a:r>
            <a:r>
              <a:rPr lang="en-US" dirty="0"/>
              <a:t> dolor sit </a:t>
            </a:r>
            <a:r>
              <a:rPr lang="en-US" dirty="0" err="1"/>
              <a:t>amet</a:t>
            </a:r>
            <a:r>
              <a:rPr lang="en-US" dirty="0"/>
              <a:t>. </a:t>
            </a:r>
          </a:p>
          <a:p>
            <a:pPr lvl="1"/>
            <a:r>
              <a:rPr lang="en-US" dirty="0"/>
              <a:t>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a:t>
            </a:r>
            <a:r>
              <a:rPr lang="en-US" dirty="0" err="1"/>
              <a:t>Lorem</a:t>
            </a:r>
            <a:r>
              <a:rPr lang="en-US" dirty="0"/>
              <a:t> </a:t>
            </a:r>
            <a:r>
              <a:rPr lang="en-US" dirty="0" err="1"/>
              <a:t>ipsum</a:t>
            </a:r>
            <a:r>
              <a:rPr lang="en-US" dirty="0"/>
              <a:t> dolor sit </a:t>
            </a:r>
            <a:r>
              <a:rPr lang="en-US" dirty="0" err="1"/>
              <a:t>amet</a:t>
            </a:r>
            <a:r>
              <a:rPr lang="en-US" dirty="0"/>
              <a:t>. </a:t>
            </a:r>
          </a:p>
        </p:txBody>
      </p:sp>
    </p:spTree>
    <p:extLst>
      <p:ext uri="{BB962C8B-B14F-4D97-AF65-F5344CB8AC3E}">
        <p14:creationId xmlns:p14="http://schemas.microsoft.com/office/powerpoint/2010/main" val="30212655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www.db-berater.de/" TargetMode="Externa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1.wmf"/><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oleObject" Target="../embeddings/oleObject1.bin"/><Relationship Id="rId5" Type="http://schemas.openxmlformats.org/officeDocument/2006/relationships/slideLayout" Target="../slideLayouts/slideLayout17.xml"/><Relationship Id="rId10" Type="http://schemas.openxmlformats.org/officeDocument/2006/relationships/vmlDrawing" Target="../drawings/vmlDrawing1.vml"/><Relationship Id="rId4" Type="http://schemas.openxmlformats.org/officeDocument/2006/relationships/slideLayout" Target="../slideLayouts/slideLayout16.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354106" y="322096"/>
            <a:ext cx="8617772" cy="1231106"/>
          </a:xfrm>
          <a:prstGeom prst="rect">
            <a:avLst/>
          </a:prstGeom>
          <a:noFill/>
        </p:spPr>
        <p:txBody>
          <a:bodyPr vert="horz" lIns="68579" tIns="34289" rIns="68579" bIns="34289" rtlCol="0" anchor="ctr">
            <a:normAutofit/>
          </a:bodyPr>
          <a:lstStyle/>
          <a:p>
            <a:r>
              <a:rPr lang="de-DE" dirty="0"/>
              <a:t>Titelmasterformat durch Klicken bearbeiten</a:t>
            </a:r>
          </a:p>
        </p:txBody>
      </p:sp>
      <p:sp>
        <p:nvSpPr>
          <p:cNvPr id="3" name="Textplatzhalter 2"/>
          <p:cNvSpPr>
            <a:spLocks noGrp="1"/>
          </p:cNvSpPr>
          <p:nvPr>
            <p:ph type="body" idx="1"/>
          </p:nvPr>
        </p:nvSpPr>
        <p:spPr>
          <a:xfrm>
            <a:off x="354105" y="1678193"/>
            <a:ext cx="11490063" cy="4539727"/>
          </a:xfrm>
          <a:prstGeom prst="rect">
            <a:avLst/>
          </a:prstGeom>
        </p:spPr>
        <p:txBody>
          <a:bodyPr vert="horz" lIns="68579" tIns="34289" rIns="68579" bIns="34289" rtlCol="0">
            <a:norm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extfeld 3"/>
          <p:cNvSpPr txBox="1"/>
          <p:nvPr/>
        </p:nvSpPr>
        <p:spPr>
          <a:xfrm>
            <a:off x="8971878" y="322095"/>
            <a:ext cx="2872290" cy="1231106"/>
          </a:xfrm>
          <a:prstGeom prst="rect">
            <a:avLst/>
          </a:prstGeom>
          <a:noFill/>
        </p:spPr>
        <p:txBody>
          <a:bodyPr wrap="square" rtlCol="0">
            <a:spAutoFit/>
          </a:bodyPr>
          <a:lstStyle/>
          <a:p>
            <a:pPr algn="r"/>
            <a:r>
              <a:rPr lang="de-DE" sz="2400" b="1" dirty="0">
                <a:solidFill>
                  <a:schemeClr val="accent1"/>
                </a:solidFill>
                <a:latin typeface="Calibri" panose="020F0502020204030204" pitchFamily="34" charset="0"/>
              </a:rPr>
              <a:t>db </a:t>
            </a:r>
            <a:r>
              <a:rPr lang="de-DE" sz="2400" b="1" dirty="0">
                <a:latin typeface="Calibri" panose="020F0502020204030204" pitchFamily="34" charset="0"/>
              </a:rPr>
              <a:t>Berater GmbH</a:t>
            </a:r>
          </a:p>
          <a:p>
            <a:pPr algn="r"/>
            <a:r>
              <a:rPr lang="de-DE" sz="1000" b="1" dirty="0"/>
              <a:t>Planung – Installation</a:t>
            </a:r>
            <a:r>
              <a:rPr lang="de-DE" sz="1000" b="1" baseline="0" dirty="0"/>
              <a:t> – Optimierung</a:t>
            </a:r>
            <a:br>
              <a:rPr lang="de-DE" sz="1000" b="1" baseline="0" dirty="0"/>
            </a:br>
            <a:br>
              <a:rPr lang="de-DE" sz="1000" b="1" baseline="0" dirty="0"/>
            </a:br>
            <a:endParaRPr lang="de-DE" sz="1000" b="1" dirty="0"/>
          </a:p>
          <a:p>
            <a:pPr algn="r"/>
            <a:r>
              <a:rPr lang="de-DE" sz="1000" b="1" dirty="0">
                <a:hlinkClick r:id="rId14"/>
              </a:rPr>
              <a:t>http://www.db-berater.de</a:t>
            </a:r>
            <a:endParaRPr lang="de-DE" sz="1000" b="1" dirty="0"/>
          </a:p>
          <a:p>
            <a:pPr algn="r"/>
            <a:r>
              <a:rPr lang="de-DE" sz="1000" b="1" dirty="0"/>
              <a:t>info@db-berater.de</a:t>
            </a:r>
          </a:p>
        </p:txBody>
      </p:sp>
      <p:cxnSp>
        <p:nvCxnSpPr>
          <p:cNvPr id="6" name="Gerader Verbinder 5"/>
          <p:cNvCxnSpPr/>
          <p:nvPr/>
        </p:nvCxnSpPr>
        <p:spPr>
          <a:xfrm>
            <a:off x="354105" y="6303981"/>
            <a:ext cx="11490063"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 name="Textfeld 6"/>
          <p:cNvSpPr txBox="1"/>
          <p:nvPr/>
        </p:nvSpPr>
        <p:spPr>
          <a:xfrm>
            <a:off x="354105" y="6390042"/>
            <a:ext cx="2141669" cy="276999"/>
          </a:xfrm>
          <a:prstGeom prst="rect">
            <a:avLst/>
          </a:prstGeom>
          <a:noFill/>
        </p:spPr>
        <p:txBody>
          <a:bodyPr wrap="square" rtlCol="0">
            <a:spAutoFit/>
          </a:bodyPr>
          <a:lstStyle/>
          <a:p>
            <a:r>
              <a:rPr lang="de-DE" sz="1200" b="1" dirty="0">
                <a:solidFill>
                  <a:schemeClr val="accent1"/>
                </a:solidFill>
              </a:rPr>
              <a:t>Autor: </a:t>
            </a:r>
            <a:r>
              <a:rPr lang="de-DE" sz="1200" b="1" dirty="0"/>
              <a:t>Uwe Ricken</a:t>
            </a:r>
          </a:p>
        </p:txBody>
      </p:sp>
    </p:spTree>
    <p:extLst>
      <p:ext uri="{BB962C8B-B14F-4D97-AF65-F5344CB8AC3E}">
        <p14:creationId xmlns:p14="http://schemas.microsoft.com/office/powerpoint/2010/main" val="2498659305"/>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851" r:id="rId8"/>
    <p:sldLayoutId id="2147483852" r:id="rId9"/>
    <p:sldLayoutId id="2147483853" r:id="rId10"/>
    <p:sldLayoutId id="2147483854" r:id="rId11"/>
    <p:sldLayoutId id="2147483855" r:id="rId12"/>
  </p:sldLayoutIdLst>
  <p:txStyles>
    <p:titleStyle>
      <a:lvl1pPr algn="l" defTabSz="914354" rtl="0" eaLnBrk="1" latinLnBrk="0" hangingPunct="1">
        <a:lnSpc>
          <a:spcPct val="90000"/>
        </a:lnSpc>
        <a:spcBef>
          <a:spcPct val="0"/>
        </a:spcBef>
        <a:buNone/>
        <a:defRPr sz="3200" b="1" kern="1200">
          <a:solidFill>
            <a:srgbClr val="5B9BD5"/>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9pPr>
    </p:bodyStyle>
    <p:otherStyle>
      <a:defPPr>
        <a:defRPr lang="de-DE"/>
      </a:defPPr>
      <a:lvl1pPr marL="0" algn="l" defTabSz="914354" rtl="0" eaLnBrk="1" latinLnBrk="0" hangingPunct="1">
        <a:defRPr sz="1867" kern="1200">
          <a:solidFill>
            <a:schemeClr val="tx1"/>
          </a:solidFill>
          <a:latin typeface="+mn-lt"/>
          <a:ea typeface="+mn-ea"/>
          <a:cs typeface="+mn-cs"/>
        </a:defRPr>
      </a:lvl1pPr>
      <a:lvl2pPr marL="457178" algn="l" defTabSz="914354" rtl="0" eaLnBrk="1" latinLnBrk="0" hangingPunct="1">
        <a:defRPr sz="1867" kern="1200">
          <a:solidFill>
            <a:schemeClr val="tx1"/>
          </a:solidFill>
          <a:latin typeface="+mn-lt"/>
          <a:ea typeface="+mn-ea"/>
          <a:cs typeface="+mn-cs"/>
        </a:defRPr>
      </a:lvl2pPr>
      <a:lvl3pPr marL="914354" algn="l" defTabSz="914354" rtl="0" eaLnBrk="1" latinLnBrk="0" hangingPunct="1">
        <a:defRPr sz="1867" kern="1200">
          <a:solidFill>
            <a:schemeClr val="tx1"/>
          </a:solidFill>
          <a:latin typeface="+mn-lt"/>
          <a:ea typeface="+mn-ea"/>
          <a:cs typeface="+mn-cs"/>
        </a:defRPr>
      </a:lvl3pPr>
      <a:lvl4pPr marL="1371532" algn="l" defTabSz="914354" rtl="0" eaLnBrk="1" latinLnBrk="0" hangingPunct="1">
        <a:defRPr sz="1867" kern="1200">
          <a:solidFill>
            <a:schemeClr val="tx1"/>
          </a:solidFill>
          <a:latin typeface="+mn-lt"/>
          <a:ea typeface="+mn-ea"/>
          <a:cs typeface="+mn-cs"/>
        </a:defRPr>
      </a:lvl4pPr>
      <a:lvl5pPr marL="1828709" algn="l" defTabSz="914354" rtl="0" eaLnBrk="1" latinLnBrk="0" hangingPunct="1">
        <a:defRPr sz="1867" kern="1200">
          <a:solidFill>
            <a:schemeClr val="tx1"/>
          </a:solidFill>
          <a:latin typeface="+mn-lt"/>
          <a:ea typeface="+mn-ea"/>
          <a:cs typeface="+mn-cs"/>
        </a:defRPr>
      </a:lvl5pPr>
      <a:lvl6pPr marL="2285886" algn="l" defTabSz="914354" rtl="0" eaLnBrk="1" latinLnBrk="0" hangingPunct="1">
        <a:defRPr sz="1867" kern="1200">
          <a:solidFill>
            <a:schemeClr val="tx1"/>
          </a:solidFill>
          <a:latin typeface="+mn-lt"/>
          <a:ea typeface="+mn-ea"/>
          <a:cs typeface="+mn-cs"/>
        </a:defRPr>
      </a:lvl6pPr>
      <a:lvl7pPr marL="2743062" algn="l" defTabSz="914354" rtl="0" eaLnBrk="1" latinLnBrk="0" hangingPunct="1">
        <a:defRPr sz="1867" kern="1200">
          <a:solidFill>
            <a:schemeClr val="tx1"/>
          </a:solidFill>
          <a:latin typeface="+mn-lt"/>
          <a:ea typeface="+mn-ea"/>
          <a:cs typeface="+mn-cs"/>
        </a:defRPr>
      </a:lvl7pPr>
      <a:lvl8pPr marL="3200240" algn="l" defTabSz="914354" rtl="0" eaLnBrk="1" latinLnBrk="0" hangingPunct="1">
        <a:defRPr sz="1867" kern="1200">
          <a:solidFill>
            <a:schemeClr val="tx1"/>
          </a:solidFill>
          <a:latin typeface="+mn-lt"/>
          <a:ea typeface="+mn-ea"/>
          <a:cs typeface="+mn-cs"/>
        </a:defRPr>
      </a:lvl8pPr>
      <a:lvl9pPr marL="3657418" algn="l" defTabSz="914354" rtl="0" eaLnBrk="1" latinLnBrk="0" hangingPunct="1">
        <a:defRPr sz="186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2082" y="381374"/>
            <a:ext cx="11429516" cy="761979"/>
          </a:xfrm>
          <a:prstGeom prst="rect">
            <a:avLst/>
          </a:prstGeom>
        </p:spPr>
        <p:txBody>
          <a:bodyPr vert="horz" lIns="0" tIns="0" rIns="0" bIns="0" rtlCol="0" anchor="ctr">
            <a:noAutofit/>
          </a:bodyPr>
          <a:lstStyle/>
          <a:p>
            <a:r>
              <a:rPr lang="de-DE"/>
              <a:t>Titelmasterformat durch Klicken bearbeiten</a:t>
            </a:r>
            <a:endParaRPr lang="en-US" dirty="0"/>
          </a:p>
        </p:txBody>
      </p:sp>
      <p:sp>
        <p:nvSpPr>
          <p:cNvPr id="3" name="Text Placeholder 2"/>
          <p:cNvSpPr>
            <a:spLocks noGrp="1"/>
          </p:cNvSpPr>
          <p:nvPr>
            <p:ph type="body" idx="1"/>
          </p:nvPr>
        </p:nvSpPr>
        <p:spPr>
          <a:xfrm>
            <a:off x="381116" y="1523761"/>
            <a:ext cx="11429516" cy="4952866"/>
          </a:xfrm>
          <a:prstGeom prst="rect">
            <a:avLst/>
          </a:prstGeom>
        </p:spPr>
        <p:txBody>
          <a:bodyPr vert="horz" lIns="0" tIns="0" rIns="0" bIns="0" rtlCol="0" anchor="t">
            <a:normAutofit/>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TextBox 6"/>
          <p:cNvSpPr txBox="1"/>
          <p:nvPr/>
        </p:nvSpPr>
        <p:spPr>
          <a:xfrm>
            <a:off x="1680060" y="1220303"/>
            <a:ext cx="184731" cy="461665"/>
          </a:xfrm>
          <a:prstGeom prst="rect">
            <a:avLst/>
          </a:prstGeom>
          <a:noFill/>
        </p:spPr>
        <p:txBody>
          <a:bodyPr wrap="none" rtlCol="0">
            <a:spAutoFit/>
          </a:bodyPr>
          <a:lstStyle/>
          <a:p>
            <a:endParaRPr lang="en-US" sz="2400" dirty="0"/>
          </a:p>
        </p:txBody>
      </p:sp>
      <p:graphicFrame>
        <p:nvGraphicFramePr>
          <p:cNvPr id="9" name="Object 8"/>
          <p:cNvGraphicFramePr>
            <a:graphicFrameLocks noChangeAspect="1"/>
          </p:cNvGraphicFramePr>
          <p:nvPr>
            <p:extLst>
              <p:ext uri="{D42A27DB-BD31-4B8C-83A1-F6EECF244321}">
                <p14:modId xmlns:p14="http://schemas.microsoft.com/office/powerpoint/2010/main" val="2945679291"/>
              </p:ext>
            </p:extLst>
          </p:nvPr>
        </p:nvGraphicFramePr>
        <p:xfrm>
          <a:off x="11338079" y="6286515"/>
          <a:ext cx="663141" cy="380990"/>
        </p:xfrm>
        <a:graphic>
          <a:graphicData uri="http://schemas.openxmlformats.org/presentationml/2006/ole">
            <mc:AlternateContent xmlns:mc="http://schemas.openxmlformats.org/markup-compatibility/2006">
              <mc:Choice xmlns:v="urn:schemas-microsoft-com:vml" Requires="v">
                <p:oleObj spid="_x0000_s1026" name="Image" r:id="rId11" imgW="2279520" imgH="1310400" progId="Photoshop.Image.18">
                  <p:embed/>
                </p:oleObj>
              </mc:Choice>
              <mc:Fallback>
                <p:oleObj name="Image" r:id="rId11" imgW="2279520" imgH="1310400" progId="Photoshop.Image.18">
                  <p:embed/>
                  <p:pic>
                    <p:nvPicPr>
                      <p:cNvPr id="9" name="Object 8"/>
                      <p:cNvPicPr/>
                      <p:nvPr/>
                    </p:nvPicPr>
                    <p:blipFill>
                      <a:blip r:embed="rId12"/>
                      <a:stretch>
                        <a:fillRect/>
                      </a:stretch>
                    </p:blipFill>
                    <p:spPr>
                      <a:xfrm>
                        <a:off x="11338079" y="6286515"/>
                        <a:ext cx="663141" cy="380990"/>
                      </a:xfrm>
                      <a:prstGeom prst="rect">
                        <a:avLst/>
                      </a:prstGeom>
                    </p:spPr>
                  </p:pic>
                </p:oleObj>
              </mc:Fallback>
            </mc:AlternateContent>
          </a:graphicData>
        </a:graphic>
      </p:graphicFrame>
    </p:spTree>
    <p:extLst>
      <p:ext uri="{BB962C8B-B14F-4D97-AF65-F5344CB8AC3E}">
        <p14:creationId xmlns:p14="http://schemas.microsoft.com/office/powerpoint/2010/main" val="2302002231"/>
      </p:ext>
    </p:extLst>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Lst>
  <p:txStyles>
    <p:titleStyle>
      <a:lvl1pPr algn="l" defTabSz="609608" rtl="0" eaLnBrk="1" latinLnBrk="0" hangingPunct="1">
        <a:spcBef>
          <a:spcPct val="0"/>
        </a:spcBef>
        <a:buNone/>
        <a:defRPr sz="4657" kern="1200">
          <a:solidFill>
            <a:schemeClr val="accent1"/>
          </a:solidFill>
          <a:latin typeface="+mj-lt"/>
          <a:ea typeface="+mj-ea"/>
          <a:cs typeface="+mj-cs"/>
        </a:defRPr>
      </a:lvl1pPr>
    </p:titleStyle>
    <p:bodyStyle>
      <a:lvl1pPr marL="0" indent="0" algn="l" defTabSz="609608" rtl="0" eaLnBrk="1" latinLnBrk="0" hangingPunct="1">
        <a:spcBef>
          <a:spcPct val="20000"/>
        </a:spcBef>
        <a:buFont typeface="Wingdings" charset="2"/>
        <a:buNone/>
        <a:defRPr sz="3810" kern="1200">
          <a:solidFill>
            <a:schemeClr val="tx2"/>
          </a:solidFill>
          <a:latin typeface="+mn-lt"/>
          <a:ea typeface="+mn-ea"/>
          <a:cs typeface="+mn-cs"/>
        </a:defRPr>
      </a:lvl1pPr>
      <a:lvl2pPr marL="609609" indent="0" algn="l" defTabSz="609608" rtl="0" eaLnBrk="1" latinLnBrk="0" hangingPunct="1">
        <a:spcBef>
          <a:spcPct val="20000"/>
        </a:spcBef>
        <a:buFont typeface="Wingdings" charset="2"/>
        <a:buNone/>
        <a:defRPr sz="3387" kern="1200">
          <a:solidFill>
            <a:schemeClr val="tx2"/>
          </a:solidFill>
          <a:latin typeface="+mn-lt"/>
          <a:ea typeface="+mn-ea"/>
          <a:cs typeface="+mn-cs"/>
        </a:defRPr>
      </a:lvl2pPr>
      <a:lvl3pPr marL="1219218" indent="0" algn="l" defTabSz="609608" rtl="0" eaLnBrk="1" latinLnBrk="0" hangingPunct="1">
        <a:spcBef>
          <a:spcPct val="20000"/>
        </a:spcBef>
        <a:buFont typeface="Wingdings" charset="2"/>
        <a:buNone/>
        <a:defRPr sz="2540" kern="1200">
          <a:solidFill>
            <a:schemeClr val="tx2"/>
          </a:solidFill>
          <a:latin typeface="+mn-lt"/>
          <a:ea typeface="+mn-ea"/>
          <a:cs typeface="+mn-cs"/>
        </a:defRPr>
      </a:lvl3pPr>
      <a:lvl4pPr marL="1828826" indent="0" algn="l" defTabSz="609608" rtl="0" eaLnBrk="1" latinLnBrk="0" hangingPunct="1">
        <a:spcBef>
          <a:spcPct val="20000"/>
        </a:spcBef>
        <a:buFont typeface="Wingdings" charset="2"/>
        <a:buNone/>
        <a:defRPr sz="2540" kern="1200">
          <a:solidFill>
            <a:schemeClr val="tx2"/>
          </a:solidFill>
          <a:latin typeface="+mn-lt"/>
          <a:ea typeface="+mn-ea"/>
          <a:cs typeface="+mn-cs"/>
        </a:defRPr>
      </a:lvl4pPr>
      <a:lvl5pPr marL="2438434" indent="0" algn="l" defTabSz="609608" rtl="0" eaLnBrk="1" latinLnBrk="0" hangingPunct="1">
        <a:spcBef>
          <a:spcPct val="20000"/>
        </a:spcBef>
        <a:buFont typeface="Wingdings" charset="2"/>
        <a:buNone/>
        <a:defRPr sz="2117" kern="1200">
          <a:solidFill>
            <a:schemeClr val="tx2"/>
          </a:solidFill>
          <a:latin typeface="+mn-lt"/>
          <a:ea typeface="+mn-ea"/>
          <a:cs typeface="+mn-cs"/>
        </a:defRPr>
      </a:lvl5pPr>
      <a:lvl6pPr marL="3352848" indent="-304804" algn="l" defTabSz="609608" rtl="0" eaLnBrk="1" latinLnBrk="0" hangingPunct="1">
        <a:spcBef>
          <a:spcPct val="20000"/>
        </a:spcBef>
        <a:buFont typeface="Arial"/>
        <a:buChar char="•"/>
        <a:defRPr sz="2667" kern="1200">
          <a:solidFill>
            <a:schemeClr val="tx1"/>
          </a:solidFill>
          <a:latin typeface="+mn-lt"/>
          <a:ea typeface="+mn-ea"/>
          <a:cs typeface="+mn-cs"/>
        </a:defRPr>
      </a:lvl6pPr>
      <a:lvl7pPr marL="3962456" indent="-304804" algn="l" defTabSz="609608" rtl="0" eaLnBrk="1" latinLnBrk="0" hangingPunct="1">
        <a:spcBef>
          <a:spcPct val="20000"/>
        </a:spcBef>
        <a:buFont typeface="Arial"/>
        <a:buChar char="•"/>
        <a:defRPr sz="2667" kern="1200">
          <a:solidFill>
            <a:schemeClr val="tx1"/>
          </a:solidFill>
          <a:latin typeface="+mn-lt"/>
          <a:ea typeface="+mn-ea"/>
          <a:cs typeface="+mn-cs"/>
        </a:defRPr>
      </a:lvl7pPr>
      <a:lvl8pPr marL="4572064" indent="-304804" algn="l" defTabSz="609608" rtl="0" eaLnBrk="1" latinLnBrk="0" hangingPunct="1">
        <a:spcBef>
          <a:spcPct val="20000"/>
        </a:spcBef>
        <a:buFont typeface="Arial"/>
        <a:buChar char="•"/>
        <a:defRPr sz="2667" kern="1200">
          <a:solidFill>
            <a:schemeClr val="tx1"/>
          </a:solidFill>
          <a:latin typeface="+mn-lt"/>
          <a:ea typeface="+mn-ea"/>
          <a:cs typeface="+mn-cs"/>
        </a:defRPr>
      </a:lvl8pPr>
      <a:lvl9pPr marL="5181673" indent="-304804" algn="l" defTabSz="609608"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608" rtl="0" eaLnBrk="1" latinLnBrk="0" hangingPunct="1">
        <a:defRPr sz="2400" kern="1200">
          <a:solidFill>
            <a:schemeClr val="tx1"/>
          </a:solidFill>
          <a:latin typeface="+mn-lt"/>
          <a:ea typeface="+mn-ea"/>
          <a:cs typeface="+mn-cs"/>
        </a:defRPr>
      </a:lvl1pPr>
      <a:lvl2pPr marL="609608" algn="l" defTabSz="609608" rtl="0" eaLnBrk="1" latinLnBrk="0" hangingPunct="1">
        <a:defRPr sz="2400" kern="1200">
          <a:solidFill>
            <a:schemeClr val="tx1"/>
          </a:solidFill>
          <a:latin typeface="+mn-lt"/>
          <a:ea typeface="+mn-ea"/>
          <a:cs typeface="+mn-cs"/>
        </a:defRPr>
      </a:lvl2pPr>
      <a:lvl3pPr marL="1219218" algn="l" defTabSz="609608" rtl="0" eaLnBrk="1" latinLnBrk="0" hangingPunct="1">
        <a:defRPr sz="2400" kern="1200">
          <a:solidFill>
            <a:schemeClr val="tx1"/>
          </a:solidFill>
          <a:latin typeface="+mn-lt"/>
          <a:ea typeface="+mn-ea"/>
          <a:cs typeface="+mn-cs"/>
        </a:defRPr>
      </a:lvl3pPr>
      <a:lvl4pPr marL="1828826" algn="l" defTabSz="609608" rtl="0" eaLnBrk="1" latinLnBrk="0" hangingPunct="1">
        <a:defRPr sz="2400" kern="1200">
          <a:solidFill>
            <a:schemeClr val="tx1"/>
          </a:solidFill>
          <a:latin typeface="+mn-lt"/>
          <a:ea typeface="+mn-ea"/>
          <a:cs typeface="+mn-cs"/>
        </a:defRPr>
      </a:lvl4pPr>
      <a:lvl5pPr marL="2438434" algn="l" defTabSz="609608" rtl="0" eaLnBrk="1" latinLnBrk="0" hangingPunct="1">
        <a:defRPr sz="2400" kern="1200">
          <a:solidFill>
            <a:schemeClr val="tx1"/>
          </a:solidFill>
          <a:latin typeface="+mn-lt"/>
          <a:ea typeface="+mn-ea"/>
          <a:cs typeface="+mn-cs"/>
        </a:defRPr>
      </a:lvl5pPr>
      <a:lvl6pPr marL="3048043" algn="l" defTabSz="609608" rtl="0" eaLnBrk="1" latinLnBrk="0" hangingPunct="1">
        <a:defRPr sz="2400" kern="1200">
          <a:solidFill>
            <a:schemeClr val="tx1"/>
          </a:solidFill>
          <a:latin typeface="+mn-lt"/>
          <a:ea typeface="+mn-ea"/>
          <a:cs typeface="+mn-cs"/>
        </a:defRPr>
      </a:lvl6pPr>
      <a:lvl7pPr marL="3657652" algn="l" defTabSz="609608" rtl="0" eaLnBrk="1" latinLnBrk="0" hangingPunct="1">
        <a:defRPr sz="2400" kern="1200">
          <a:solidFill>
            <a:schemeClr val="tx1"/>
          </a:solidFill>
          <a:latin typeface="+mn-lt"/>
          <a:ea typeface="+mn-ea"/>
          <a:cs typeface="+mn-cs"/>
        </a:defRPr>
      </a:lvl7pPr>
      <a:lvl8pPr marL="4267260" algn="l" defTabSz="609608" rtl="0" eaLnBrk="1" latinLnBrk="0" hangingPunct="1">
        <a:defRPr sz="2400" kern="1200">
          <a:solidFill>
            <a:schemeClr val="tx1"/>
          </a:solidFill>
          <a:latin typeface="+mn-lt"/>
          <a:ea typeface="+mn-ea"/>
          <a:cs typeface="+mn-cs"/>
        </a:defRPr>
      </a:lvl8pPr>
      <a:lvl9pPr marL="4876869" algn="l" defTabSz="609608" rtl="0" eaLnBrk="1" latinLnBrk="0" hangingPunct="1">
        <a:defRPr sz="24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81">
          <p15:clr>
            <a:srgbClr val="F26B43"/>
          </p15:clr>
        </p15:guide>
        <p15:guide id="2" pos="3629">
          <p15:clr>
            <a:srgbClr val="F26B43"/>
          </p15:clr>
        </p15:guide>
        <p15:guide id="3" pos="7030">
          <p15:clr>
            <a:srgbClr val="F26B43"/>
          </p15:clr>
        </p15:guide>
        <p15:guide id="4" pos="227">
          <p15:clr>
            <a:srgbClr val="F26B43"/>
          </p15:clr>
        </p15:guide>
        <p15:guide id="5" orient="horz" pos="227">
          <p15:clr>
            <a:srgbClr val="F26B43"/>
          </p15:clr>
        </p15:guide>
        <p15:guide id="7" orient="horz" pos="680">
          <p15:clr>
            <a:srgbClr val="F26B43"/>
          </p15:clr>
        </p15:guide>
        <p15:guide id="8" orient="horz" pos="907">
          <p15:clr>
            <a:srgbClr val="F26B43"/>
          </p15:clr>
        </p15:guide>
        <p15:guide id="9" orient="horz" pos="3855">
          <p15:clr>
            <a:srgbClr val="F26B43"/>
          </p15:clr>
        </p15:guide>
        <p15:guide id="10" orient="horz" pos="2041">
          <p15:clr>
            <a:srgbClr val="F26B43"/>
          </p15:clr>
        </p15:guide>
        <p15:guide id="11" orient="horz" pos="2160" userDrawn="1">
          <p15:clr>
            <a:srgbClr val="F26B43"/>
          </p15:clr>
        </p15:guide>
        <p15:guide id="1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hyperlink" Target="https://goo.gl/YHUIGJ" TargetMode="Externa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0030%20-%20requirements%20for%20temporal%20tables.sql" TargetMode="Externa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0040%20-%20creation%20of%20temporal%20tables.sql" TargetMode="Externa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hyperlink" Target="https://msdn.microsoft.com/en-us/library/dn935015.aspx" TargetMode="External"/><Relationship Id="rId2" Type="http://schemas.openxmlformats.org/officeDocument/2006/relationships/image" Target="../media/image12.jpg"/><Relationship Id="rId1" Type="http://schemas.openxmlformats.org/officeDocument/2006/relationships/slideLayout" Target="../slideLayouts/slideLayout16.xml"/><Relationship Id="rId5" Type="http://schemas.openxmlformats.org/officeDocument/2006/relationships/image" Target="../media/image10.png"/><Relationship Id="rId4" Type="http://schemas.openxmlformats.org/officeDocument/2006/relationships/hyperlink" Target="0050%20-%20querying%20temporal%20tables.sql"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hyperlink" Target="0060%20-%20handling%20NULL%20in%20temporal%20tables.sql" TargetMode="External"/><Relationship Id="rId2" Type="http://schemas.openxmlformats.org/officeDocument/2006/relationships/hyperlink" Target="http://www.db-berater.de/2016/06/temporal-tables-behandlung-von-null-einschrnkungen/" TargetMode="External"/><Relationship Id="rId1" Type="http://schemas.openxmlformats.org/officeDocument/2006/relationships/slideLayout" Target="../slideLayouts/slideLayout15.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0070%20-%20Add%20and%20Drop%20columns%20to%20temporal%20tables.sql" TargetMode="Externa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0080%20-%20changing%20datatypes%20in%20temporal%20tables.sql" TargetMode="Externa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hyperlink" Target="mailto:uwe.ricken@db-berater.de" TargetMode="External"/><Relationship Id="rId7" Type="http://schemas.openxmlformats.org/officeDocument/2006/relationships/image" Target="../media/image5.jpeg"/><Relationship Id="rId2" Type="http://schemas.openxmlformats.org/officeDocument/2006/relationships/hyperlink" Target="http://www.db-berater.de/" TargetMode="External"/><Relationship Id="rId1" Type="http://schemas.openxmlformats.org/officeDocument/2006/relationships/slideLayout" Target="../slideLayouts/slideLayout18.xml"/><Relationship Id="rId6" Type="http://schemas.openxmlformats.org/officeDocument/2006/relationships/hyperlink" Target="http://www.xing.com/profile/Uwe_Ricken" TargetMode="External"/><Relationship Id="rId5" Type="http://schemas.openxmlformats.org/officeDocument/2006/relationships/hyperlink" Target="https://twitter.com/@dbberater" TargetMode="External"/><Relationship Id="rId10" Type="http://schemas.openxmlformats.org/officeDocument/2006/relationships/image" Target="../media/image8.png"/><Relationship Id="rId4" Type="http://schemas.openxmlformats.org/officeDocument/2006/relationships/hyperlink" Target="http://www.sqlmaster.de/" TargetMode="External"/><Relationship Id="rId9" Type="http://schemas.openxmlformats.org/officeDocument/2006/relationships/image" Target="../media/image7.jpg"/></Relationships>
</file>

<file path=ppt/slides/_rels/slide20.xml.rels><?xml version="1.0" encoding="UTF-8" standalone="yes"?>
<Relationships xmlns="http://schemas.openxmlformats.org/package/2006/relationships"><Relationship Id="rId3" Type="http://schemas.openxmlformats.org/officeDocument/2006/relationships/hyperlink" Target="0090%20-%20renaming%20objects%20in%20temporal%20relationships.sql" TargetMode="External"/><Relationship Id="rId2" Type="http://schemas.openxmlformats.org/officeDocument/2006/relationships/hyperlink" Target="http://www.db-berater.de/2016/06/temporal-tables-umbenennung-von-metadaten/" TargetMode="External"/><Relationship Id="rId1" Type="http://schemas.openxmlformats.org/officeDocument/2006/relationships/slideLayout" Target="../slideLayouts/slideLayout15.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hyperlink" Target="0100%20-%20triggers%20in%20temporal%20tables.sql" TargetMode="External"/><Relationship Id="rId2" Type="http://schemas.openxmlformats.org/officeDocument/2006/relationships/hyperlink" Target="http://www.db-berater.de/2016/07/temporal-tables-verwendung-von-triggern/" TargetMode="External"/><Relationship Id="rId1" Type="http://schemas.openxmlformats.org/officeDocument/2006/relationships/slideLayout" Target="../slideLayouts/slideLayout15.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0110%20-%20variable%20primary%20keys%20in%20temporal%20tables.sql" TargetMode="Externa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0120%20-%20temporal%20tables%20and%20security.sql" TargetMode="Externa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0130%20-%20temporal%20tables%20and%20Dynamic%20Data%20Masking.sql" TargetMode="Externa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0140%20-%20temporal%20tables%20and%20row%20level%20security.sql" TargetMode="Externa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0150%20-%20temporal%20tables%20and%20calculated%20attributes.sql" TargetMode="Externa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0160%20-%20temporal%20tables%20and%20existing%20history%20data.sql" TargetMode="Externa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hyperlink" Target="https://msdn.microsoft.com/de-de/library/mt590207.aspx" TargetMode="External"/><Relationship Id="rId2" Type="http://schemas.openxmlformats.org/officeDocument/2006/relationships/image" Target="../media/image13.jp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hyperlink" Target="https://msdn.microsoft.com/en-us/library/dn935015.aspx" TargetMode="External"/><Relationship Id="rId2" Type="http://schemas.openxmlformats.org/officeDocument/2006/relationships/image" Target="../media/image9.jp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0025%20-%20manual%20solution%20for%20temporal%20tables.sql" TargetMode="Externa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Deep dive into the secrets of Temporal Tables </a:t>
            </a:r>
          </a:p>
        </p:txBody>
      </p:sp>
      <p:sp>
        <p:nvSpPr>
          <p:cNvPr id="7" name="Untertitel 6"/>
          <p:cNvSpPr>
            <a:spLocks noGrp="1"/>
          </p:cNvSpPr>
          <p:nvPr>
            <p:ph type="subTitle" idx="1"/>
          </p:nvPr>
        </p:nvSpPr>
        <p:spPr/>
        <p:txBody>
          <a:bodyPr/>
          <a:lstStyle/>
          <a:p>
            <a:r>
              <a:rPr lang="de-DE" dirty="0" err="1"/>
              <a:t>Configuration</a:t>
            </a:r>
            <a:r>
              <a:rPr lang="de-DE" dirty="0"/>
              <a:t> / </a:t>
            </a:r>
            <a:r>
              <a:rPr lang="de-DE" dirty="0" err="1"/>
              <a:t>Usage</a:t>
            </a:r>
            <a:r>
              <a:rPr lang="de-DE" dirty="0"/>
              <a:t> of</a:t>
            </a:r>
            <a:br>
              <a:rPr lang="de-DE" dirty="0"/>
            </a:br>
            <a:r>
              <a:rPr lang="de-DE" dirty="0"/>
              <a:t>Temporal Tables in SQL Server 2016</a:t>
            </a:r>
          </a:p>
        </p:txBody>
      </p:sp>
      <p:sp>
        <p:nvSpPr>
          <p:cNvPr id="2" name="Textfeld 1"/>
          <p:cNvSpPr txBox="1"/>
          <p:nvPr/>
        </p:nvSpPr>
        <p:spPr>
          <a:xfrm>
            <a:off x="1271464" y="4869160"/>
            <a:ext cx="9577064" cy="646331"/>
          </a:xfrm>
          <a:prstGeom prst="rect">
            <a:avLst/>
          </a:prstGeom>
          <a:noFill/>
        </p:spPr>
        <p:txBody>
          <a:bodyPr wrap="square" rtlCol="0">
            <a:spAutoFit/>
          </a:bodyPr>
          <a:lstStyle/>
          <a:p>
            <a:pPr algn="ctr"/>
            <a:r>
              <a:rPr lang="de-DE" sz="3600" dirty="0">
                <a:hlinkClick r:id="rId2"/>
              </a:rPr>
              <a:t>https://goo.gl/YHUIGJ</a:t>
            </a:r>
            <a:endParaRPr lang="de-DE" sz="3600" dirty="0"/>
          </a:p>
        </p:txBody>
      </p:sp>
    </p:spTree>
    <p:extLst>
      <p:ext uri="{BB962C8B-B14F-4D97-AF65-F5344CB8AC3E}">
        <p14:creationId xmlns:p14="http://schemas.microsoft.com/office/powerpoint/2010/main" val="15702576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Requirements / Constraints for a</a:t>
            </a:r>
            <a:br>
              <a:rPr lang="en-US" dirty="0"/>
            </a:br>
            <a:r>
              <a:rPr lang="en-US" dirty="0"/>
              <a:t>System Versioned Temporal Table</a:t>
            </a:r>
          </a:p>
        </p:txBody>
      </p:sp>
      <p:sp>
        <p:nvSpPr>
          <p:cNvPr id="3" name="Inhaltsplatzhalter 2"/>
          <p:cNvSpPr>
            <a:spLocks noGrp="1"/>
          </p:cNvSpPr>
          <p:nvPr>
            <p:ph idx="1"/>
          </p:nvPr>
        </p:nvSpPr>
        <p:spPr/>
        <p:txBody>
          <a:bodyPr>
            <a:normAutofit fontScale="92500" lnSpcReduction="10000"/>
          </a:bodyPr>
          <a:lstStyle/>
          <a:p>
            <a:r>
              <a:rPr lang="en-US" dirty="0"/>
              <a:t>Indexed Views cannot be used with the querying syntax of System Versioned Temporal Tables!</a:t>
            </a:r>
          </a:p>
          <a:p>
            <a:r>
              <a:rPr lang="en-US" dirty="0"/>
              <a:t>period columns cannot be edited!</a:t>
            </a:r>
          </a:p>
          <a:p>
            <a:r>
              <a:rPr lang="en-US" dirty="0"/>
              <a:t>TRUNCATE TABLE is not allowed for Temporal Tables!</a:t>
            </a:r>
          </a:p>
          <a:p>
            <a:r>
              <a:rPr lang="en-US" dirty="0"/>
              <a:t>A direct edition of data in the History Table is not possible!</a:t>
            </a:r>
          </a:p>
          <a:p>
            <a:r>
              <a:rPr lang="en-US" dirty="0"/>
              <a:t>DELETE and UPDATE CASCADE is not allowed, when the table is the detail in a Foreign Key relation!</a:t>
            </a:r>
          </a:p>
          <a:p>
            <a:r>
              <a:rPr lang="en-US" dirty="0"/>
              <a:t>INSTEAD_OF Trigger cannot be used!</a:t>
            </a:r>
          </a:p>
        </p:txBody>
      </p:sp>
      <p:pic>
        <p:nvPicPr>
          <p:cNvPr id="4" name="Inhaltsplatzhalter 3" descr="Don’t wait just download the free demo of 1V0-604 practice test and ...">
            <a:hlinkClick r:id="rId2"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0733" y="4869160"/>
            <a:ext cx="2377380" cy="1188690"/>
          </a:xfrm>
          <a:prstGeom prst="rect">
            <a:avLst/>
          </a:prstGeom>
        </p:spPr>
      </p:pic>
    </p:spTree>
    <p:extLst>
      <p:ext uri="{BB962C8B-B14F-4D97-AF65-F5344CB8AC3E}">
        <p14:creationId xmlns:p14="http://schemas.microsoft.com/office/powerpoint/2010/main" val="18940065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Creating a</a:t>
            </a:r>
            <a:br>
              <a:rPr lang="en-US" dirty="0"/>
            </a:br>
            <a:r>
              <a:rPr lang="en-US" dirty="0"/>
              <a:t>System Versioned Temporal Table</a:t>
            </a:r>
          </a:p>
        </p:txBody>
      </p:sp>
      <p:grpSp>
        <p:nvGrpSpPr>
          <p:cNvPr id="17" name="Gruppieren 16"/>
          <p:cNvGrpSpPr/>
          <p:nvPr/>
        </p:nvGrpSpPr>
        <p:grpSpPr>
          <a:xfrm>
            <a:off x="695325" y="1988840"/>
            <a:ext cx="1800275" cy="2880320"/>
            <a:chOff x="695325" y="1988840"/>
            <a:chExt cx="1800275" cy="2880320"/>
          </a:xfrm>
        </p:grpSpPr>
        <p:sp>
          <p:nvSpPr>
            <p:cNvPr id="4" name="Rechteck 3"/>
            <p:cNvSpPr/>
            <p:nvPr/>
          </p:nvSpPr>
          <p:spPr>
            <a:xfrm>
              <a:off x="695325" y="1988840"/>
              <a:ext cx="1800275" cy="216024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271463" algn="l"/>
                </a:tabLst>
              </a:pPr>
              <a:r>
                <a:rPr lang="en-US" sz="1400" b="1" dirty="0">
                  <a:solidFill>
                    <a:schemeClr val="tx2"/>
                  </a:solidFill>
                  <a:latin typeface="Consolas" panose="020B0609020204030204" pitchFamily="49" charset="0"/>
                </a:rPr>
                <a:t>CREATE TABLE</a:t>
              </a:r>
              <a:br>
                <a:rPr lang="en-US" sz="1400" b="1" dirty="0">
                  <a:solidFill>
                    <a:schemeClr val="tx2"/>
                  </a:solidFill>
                  <a:latin typeface="Consolas" panose="020B0609020204030204" pitchFamily="49" charset="0"/>
                </a:rPr>
              </a:br>
              <a:r>
                <a:rPr lang="en-US" sz="1400" b="1" dirty="0">
                  <a:solidFill>
                    <a:schemeClr val="tx2"/>
                  </a:solidFill>
                  <a:latin typeface="Consolas" panose="020B0609020204030204" pitchFamily="49" charset="0"/>
                </a:rPr>
                <a:t>(</a:t>
              </a:r>
              <a:br>
                <a:rPr lang="en-US" sz="1400" b="1" dirty="0">
                  <a:solidFill>
                    <a:schemeClr val="tx2"/>
                  </a:solidFill>
                  <a:latin typeface="Consolas" panose="020B0609020204030204" pitchFamily="49" charset="0"/>
                </a:rPr>
              </a:br>
              <a:r>
                <a:rPr lang="en-US" sz="1400" b="1" dirty="0">
                  <a:solidFill>
                    <a:schemeClr val="tx2"/>
                  </a:solidFill>
                  <a:latin typeface="Consolas" panose="020B0609020204030204" pitchFamily="49" charset="0"/>
                </a:rPr>
                <a:t>	PERIOD FOR</a:t>
              </a:r>
              <a:br>
                <a:rPr lang="en-US" sz="1400" b="1" dirty="0">
                  <a:solidFill>
                    <a:schemeClr val="tx2"/>
                  </a:solidFill>
                  <a:latin typeface="Consolas" panose="020B0609020204030204" pitchFamily="49" charset="0"/>
                </a:rPr>
              </a:br>
              <a:r>
                <a:rPr lang="en-US" sz="1400" b="1" dirty="0">
                  <a:solidFill>
                    <a:schemeClr val="tx2"/>
                  </a:solidFill>
                  <a:latin typeface="Consolas" panose="020B0609020204030204" pitchFamily="49" charset="0"/>
                </a:rPr>
                <a:t>	SYSTEM_TIME</a:t>
              </a:r>
              <a:br>
                <a:rPr lang="en-US" sz="1400" b="1" dirty="0">
                  <a:solidFill>
                    <a:schemeClr val="tx2"/>
                  </a:solidFill>
                  <a:latin typeface="Consolas" panose="020B0609020204030204" pitchFamily="49" charset="0"/>
                </a:rPr>
              </a:br>
              <a:r>
                <a:rPr lang="en-US" sz="1400" b="1" dirty="0">
                  <a:solidFill>
                    <a:schemeClr val="tx2"/>
                  </a:solidFill>
                  <a:latin typeface="Consolas" panose="020B0609020204030204" pitchFamily="49" charset="0"/>
                </a:rPr>
                <a:t>);</a:t>
              </a:r>
              <a:br>
                <a:rPr lang="en-US" sz="1400" b="1" dirty="0">
                  <a:solidFill>
                    <a:schemeClr val="tx2"/>
                  </a:solidFill>
                  <a:latin typeface="Consolas" panose="020B0609020204030204" pitchFamily="49" charset="0"/>
                </a:rPr>
              </a:br>
              <a:br>
                <a:rPr lang="en-US" sz="1400" b="1" dirty="0">
                  <a:solidFill>
                    <a:schemeClr val="tx2"/>
                  </a:solidFill>
                  <a:latin typeface="Consolas" panose="020B0609020204030204" pitchFamily="49" charset="0"/>
                </a:rPr>
              </a:br>
              <a:r>
                <a:rPr lang="en-US" sz="1400" b="1" dirty="0">
                  <a:solidFill>
                    <a:schemeClr val="tx2"/>
                  </a:solidFill>
                  <a:latin typeface="Consolas" panose="020B0609020204030204" pitchFamily="49" charset="0"/>
                </a:rPr>
                <a:t>ALTER TABLE</a:t>
              </a:r>
              <a:br>
                <a:rPr lang="en-US" sz="1400" b="1" dirty="0">
                  <a:solidFill>
                    <a:schemeClr val="tx2"/>
                  </a:solidFill>
                  <a:latin typeface="Consolas" panose="020B0609020204030204" pitchFamily="49" charset="0"/>
                </a:rPr>
              </a:br>
              <a:r>
                <a:rPr lang="en-US" sz="1400" b="1" dirty="0">
                  <a:solidFill>
                    <a:schemeClr val="tx2"/>
                  </a:solidFill>
                  <a:latin typeface="Consolas" panose="020B0609020204030204" pitchFamily="49" charset="0"/>
                </a:rPr>
                <a:t>ADD PERIOD</a:t>
              </a:r>
              <a:br>
                <a:rPr lang="en-US" sz="1400" b="1" dirty="0">
                  <a:solidFill>
                    <a:schemeClr val="tx2"/>
                  </a:solidFill>
                  <a:latin typeface="Consolas" panose="020B0609020204030204" pitchFamily="49" charset="0"/>
                </a:rPr>
              </a:br>
              <a:r>
                <a:rPr lang="en-US" sz="1400" b="1" dirty="0">
                  <a:solidFill>
                    <a:schemeClr val="tx2"/>
                  </a:solidFill>
                  <a:latin typeface="Consolas" panose="020B0609020204030204" pitchFamily="49" charset="0"/>
                </a:rPr>
                <a:t>FOR SYSTEM_TIME;</a:t>
              </a:r>
            </a:p>
          </p:txBody>
        </p:sp>
        <p:sp>
          <p:nvSpPr>
            <p:cNvPr id="5" name="Rechteck 4"/>
            <p:cNvSpPr/>
            <p:nvPr/>
          </p:nvSpPr>
          <p:spPr>
            <a:xfrm>
              <a:off x="695325" y="4149080"/>
              <a:ext cx="1800275" cy="720080"/>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DDL</a:t>
              </a:r>
            </a:p>
          </p:txBody>
        </p:sp>
      </p:grpSp>
      <p:grpSp>
        <p:nvGrpSpPr>
          <p:cNvPr id="18" name="Gruppieren 17"/>
          <p:cNvGrpSpPr/>
          <p:nvPr/>
        </p:nvGrpSpPr>
        <p:grpSpPr>
          <a:xfrm>
            <a:off x="3215680" y="1996334"/>
            <a:ext cx="1800275" cy="2880320"/>
            <a:chOff x="3215680" y="1996334"/>
            <a:chExt cx="1800275" cy="2880320"/>
          </a:xfrm>
        </p:grpSpPr>
        <p:sp>
          <p:nvSpPr>
            <p:cNvPr id="8" name="Rechteck 7"/>
            <p:cNvSpPr/>
            <p:nvPr/>
          </p:nvSpPr>
          <p:spPr>
            <a:xfrm>
              <a:off x="3215680" y="1996334"/>
              <a:ext cx="1800275" cy="216024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71450" indent="-171450">
                <a:buFont typeface="Arial" panose="020B0604020202020204" pitchFamily="34" charset="0"/>
                <a:buChar char="•"/>
                <a:tabLst>
                  <a:tab pos="271463" algn="l"/>
                </a:tabLst>
              </a:pPr>
              <a:r>
                <a:rPr lang="en-US" sz="1400" b="1" dirty="0">
                  <a:solidFill>
                    <a:schemeClr val="tx2"/>
                  </a:solidFill>
                  <a:latin typeface="Consolas" panose="020B0609020204030204" pitchFamily="49" charset="0"/>
                </a:rPr>
                <a:t>INSERT</a:t>
              </a:r>
            </a:p>
            <a:p>
              <a:pPr marL="171450" indent="-171450">
                <a:buFont typeface="Arial" panose="020B0604020202020204" pitchFamily="34" charset="0"/>
                <a:buChar char="•"/>
                <a:tabLst>
                  <a:tab pos="271463" algn="l"/>
                </a:tabLst>
              </a:pPr>
              <a:endParaRPr lang="en-US" sz="1400" b="1" dirty="0">
                <a:solidFill>
                  <a:schemeClr val="tx2"/>
                </a:solidFill>
                <a:latin typeface="Consolas" panose="020B0609020204030204" pitchFamily="49" charset="0"/>
              </a:endParaRPr>
            </a:p>
            <a:p>
              <a:pPr marL="171450" indent="-171450">
                <a:buFont typeface="Arial" panose="020B0604020202020204" pitchFamily="34" charset="0"/>
                <a:buChar char="•"/>
                <a:tabLst>
                  <a:tab pos="271463" algn="l"/>
                </a:tabLst>
              </a:pPr>
              <a:r>
                <a:rPr lang="en-US" sz="1400" b="1" dirty="0">
                  <a:solidFill>
                    <a:schemeClr val="tx2"/>
                  </a:solidFill>
                  <a:latin typeface="Consolas" panose="020B0609020204030204" pitchFamily="49" charset="0"/>
                </a:rPr>
                <a:t>UPDATE</a:t>
              </a:r>
            </a:p>
            <a:p>
              <a:pPr marL="171450" indent="-171450">
                <a:buFont typeface="Arial" panose="020B0604020202020204" pitchFamily="34" charset="0"/>
                <a:buChar char="•"/>
                <a:tabLst>
                  <a:tab pos="271463" algn="l"/>
                </a:tabLst>
              </a:pPr>
              <a:endParaRPr lang="en-US" sz="1400" b="1" dirty="0">
                <a:solidFill>
                  <a:schemeClr val="tx2"/>
                </a:solidFill>
                <a:latin typeface="Consolas" panose="020B0609020204030204" pitchFamily="49" charset="0"/>
              </a:endParaRPr>
            </a:p>
            <a:p>
              <a:pPr marL="171450" indent="-171450">
                <a:buFont typeface="Arial" panose="020B0604020202020204" pitchFamily="34" charset="0"/>
                <a:buChar char="•"/>
                <a:tabLst>
                  <a:tab pos="271463" algn="l"/>
                </a:tabLst>
              </a:pPr>
              <a:r>
                <a:rPr lang="en-US" sz="1400" b="1" dirty="0">
                  <a:solidFill>
                    <a:schemeClr val="tx2"/>
                  </a:solidFill>
                  <a:latin typeface="Consolas" panose="020B0609020204030204" pitchFamily="49" charset="0"/>
                </a:rPr>
                <a:t>DELETE</a:t>
              </a:r>
            </a:p>
            <a:p>
              <a:pPr marL="171450" indent="-171450">
                <a:buFont typeface="Arial" panose="020B0604020202020204" pitchFamily="34" charset="0"/>
                <a:buChar char="•"/>
                <a:tabLst>
                  <a:tab pos="271463" algn="l"/>
                </a:tabLst>
              </a:pPr>
              <a:endParaRPr lang="en-US" sz="1400" b="1" dirty="0">
                <a:solidFill>
                  <a:schemeClr val="tx2"/>
                </a:solidFill>
                <a:latin typeface="Consolas" panose="020B0609020204030204" pitchFamily="49" charset="0"/>
              </a:endParaRPr>
            </a:p>
            <a:p>
              <a:pPr marL="171450" indent="-171450">
                <a:buFont typeface="Arial" panose="020B0604020202020204" pitchFamily="34" charset="0"/>
                <a:buChar char="•"/>
                <a:tabLst>
                  <a:tab pos="271463" algn="l"/>
                </a:tabLst>
              </a:pPr>
              <a:r>
                <a:rPr lang="en-US" sz="1400" b="1" dirty="0">
                  <a:solidFill>
                    <a:schemeClr val="tx2"/>
                  </a:solidFill>
                  <a:latin typeface="Consolas" panose="020B0609020204030204" pitchFamily="49" charset="0"/>
                </a:rPr>
                <a:t>MERGE</a:t>
              </a:r>
            </a:p>
          </p:txBody>
        </p:sp>
        <p:sp>
          <p:nvSpPr>
            <p:cNvPr id="9" name="Rechteck 8"/>
            <p:cNvSpPr/>
            <p:nvPr/>
          </p:nvSpPr>
          <p:spPr>
            <a:xfrm>
              <a:off x="3215680" y="4156574"/>
              <a:ext cx="1800275" cy="720080"/>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DML</a:t>
              </a:r>
            </a:p>
          </p:txBody>
        </p:sp>
      </p:grpSp>
      <p:grpSp>
        <p:nvGrpSpPr>
          <p:cNvPr id="19" name="Gruppieren 18"/>
          <p:cNvGrpSpPr/>
          <p:nvPr/>
        </p:nvGrpSpPr>
        <p:grpSpPr>
          <a:xfrm>
            <a:off x="5736035" y="1996334"/>
            <a:ext cx="1800275" cy="2880320"/>
            <a:chOff x="5736035" y="1996334"/>
            <a:chExt cx="1800275" cy="2880320"/>
          </a:xfrm>
        </p:grpSpPr>
        <p:sp>
          <p:nvSpPr>
            <p:cNvPr id="10" name="Rechteck 9"/>
            <p:cNvSpPr/>
            <p:nvPr/>
          </p:nvSpPr>
          <p:spPr>
            <a:xfrm>
              <a:off x="5736035" y="1996334"/>
              <a:ext cx="1800275" cy="216024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271463" algn="l"/>
                </a:tabLst>
              </a:pPr>
              <a:r>
                <a:rPr lang="en-US" sz="1400" b="1" dirty="0">
                  <a:solidFill>
                    <a:schemeClr val="tx2"/>
                  </a:solidFill>
                  <a:latin typeface="Consolas" panose="020B0609020204030204" pitchFamily="49" charset="0"/>
                </a:rPr>
                <a:t>SELECT *</a:t>
              </a:r>
              <a:br>
                <a:rPr lang="en-US" sz="1400" b="1" dirty="0">
                  <a:solidFill>
                    <a:schemeClr val="tx2"/>
                  </a:solidFill>
                  <a:latin typeface="Consolas" panose="020B0609020204030204" pitchFamily="49" charset="0"/>
                </a:rPr>
              </a:br>
              <a:r>
                <a:rPr lang="en-US" sz="1400" b="1" dirty="0">
                  <a:solidFill>
                    <a:schemeClr val="tx2"/>
                  </a:solidFill>
                  <a:latin typeface="Consolas" panose="020B0609020204030204" pitchFamily="49" charset="0"/>
                </a:rPr>
                <a:t>FROM TABLE</a:t>
              </a:r>
              <a:br>
                <a:rPr lang="en-US" sz="1400" b="1" dirty="0">
                  <a:solidFill>
                    <a:schemeClr val="tx2"/>
                  </a:solidFill>
                  <a:latin typeface="Consolas" panose="020B0609020204030204" pitchFamily="49" charset="0"/>
                </a:rPr>
              </a:br>
              <a:r>
                <a:rPr lang="en-US" sz="1400" b="1" dirty="0">
                  <a:solidFill>
                    <a:schemeClr val="tx2"/>
                  </a:solidFill>
                  <a:latin typeface="Consolas" panose="020B0609020204030204" pitchFamily="49" charset="0"/>
                </a:rPr>
                <a:t>WHERE ...</a:t>
              </a:r>
              <a:br>
                <a:rPr lang="en-US" sz="1400" b="1" dirty="0">
                  <a:solidFill>
                    <a:schemeClr val="tx2"/>
                  </a:solidFill>
                  <a:latin typeface="Consolas" panose="020B0609020204030204" pitchFamily="49" charset="0"/>
                </a:rPr>
              </a:br>
              <a:r>
                <a:rPr lang="en-US" sz="1400" b="1" dirty="0">
                  <a:solidFill>
                    <a:schemeClr val="tx2"/>
                  </a:solidFill>
                  <a:latin typeface="Consolas" panose="020B0609020204030204" pitchFamily="49" charset="0"/>
                </a:rPr>
                <a:t>ORDER BY;</a:t>
              </a:r>
            </a:p>
          </p:txBody>
        </p:sp>
        <p:sp>
          <p:nvSpPr>
            <p:cNvPr id="11" name="Rechteck 10"/>
            <p:cNvSpPr/>
            <p:nvPr/>
          </p:nvSpPr>
          <p:spPr>
            <a:xfrm>
              <a:off x="5736035" y="4156574"/>
              <a:ext cx="1800275" cy="720080"/>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QUERYING</a:t>
              </a:r>
            </a:p>
          </p:txBody>
        </p:sp>
      </p:grpSp>
      <p:grpSp>
        <p:nvGrpSpPr>
          <p:cNvPr id="20" name="Gruppieren 19"/>
          <p:cNvGrpSpPr/>
          <p:nvPr/>
        </p:nvGrpSpPr>
        <p:grpSpPr>
          <a:xfrm>
            <a:off x="8256390" y="1983977"/>
            <a:ext cx="1800275" cy="2880320"/>
            <a:chOff x="8256390" y="1983977"/>
            <a:chExt cx="1800275" cy="2880320"/>
          </a:xfrm>
        </p:grpSpPr>
        <p:sp>
          <p:nvSpPr>
            <p:cNvPr id="12" name="Rechteck 11"/>
            <p:cNvSpPr/>
            <p:nvPr/>
          </p:nvSpPr>
          <p:spPr>
            <a:xfrm>
              <a:off x="8256390" y="1983977"/>
              <a:ext cx="1800275" cy="216024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271463" algn="l"/>
                </a:tabLst>
              </a:pPr>
              <a:r>
                <a:rPr lang="en-US" sz="1400" b="1" dirty="0">
                  <a:solidFill>
                    <a:schemeClr val="tx2"/>
                  </a:solidFill>
                  <a:latin typeface="Consolas" panose="020B0609020204030204" pitchFamily="49" charset="0"/>
                </a:rPr>
                <a:t>SELECT *</a:t>
              </a:r>
              <a:br>
                <a:rPr lang="en-US" sz="1400" b="1" dirty="0">
                  <a:solidFill>
                    <a:schemeClr val="tx2"/>
                  </a:solidFill>
                  <a:latin typeface="Consolas" panose="020B0609020204030204" pitchFamily="49" charset="0"/>
                </a:rPr>
              </a:br>
              <a:r>
                <a:rPr lang="en-US" sz="1400" b="1" dirty="0">
                  <a:solidFill>
                    <a:schemeClr val="tx2"/>
                  </a:solidFill>
                  <a:latin typeface="Consolas" panose="020B0609020204030204" pitchFamily="49" charset="0"/>
                </a:rPr>
                <a:t>FROM TABLE</a:t>
              </a:r>
              <a:br>
                <a:rPr lang="en-US" sz="1400" b="1" dirty="0">
                  <a:solidFill>
                    <a:schemeClr val="tx2"/>
                  </a:solidFill>
                  <a:latin typeface="Consolas" panose="020B0609020204030204" pitchFamily="49" charset="0"/>
                </a:rPr>
              </a:br>
              <a:r>
                <a:rPr lang="en-US" sz="1400" b="1" dirty="0">
                  <a:solidFill>
                    <a:schemeClr val="tx2"/>
                  </a:solidFill>
                  <a:latin typeface="Consolas" panose="020B0609020204030204" pitchFamily="49" charset="0"/>
                </a:rPr>
                <a:t>FOR SYSTEM_TIME ...</a:t>
              </a:r>
              <a:br>
                <a:rPr lang="en-US" sz="1400" b="1" dirty="0">
                  <a:solidFill>
                    <a:schemeClr val="tx2"/>
                  </a:solidFill>
                  <a:latin typeface="Consolas" panose="020B0609020204030204" pitchFamily="49" charset="0"/>
                </a:rPr>
              </a:br>
              <a:r>
                <a:rPr lang="en-US" sz="1400" b="1" dirty="0">
                  <a:solidFill>
                    <a:schemeClr val="tx2"/>
                  </a:solidFill>
                  <a:latin typeface="Consolas" panose="020B0609020204030204" pitchFamily="49" charset="0"/>
                </a:rPr>
                <a:t>WHERE</a:t>
              </a:r>
              <a:br>
                <a:rPr lang="en-US" sz="1400" b="1" dirty="0">
                  <a:solidFill>
                    <a:schemeClr val="tx2"/>
                  </a:solidFill>
                  <a:latin typeface="Consolas" panose="020B0609020204030204" pitchFamily="49" charset="0"/>
                </a:rPr>
              </a:br>
              <a:r>
                <a:rPr lang="en-US" sz="1400" b="1" dirty="0">
                  <a:solidFill>
                    <a:schemeClr val="tx2"/>
                  </a:solidFill>
                  <a:latin typeface="Consolas" panose="020B0609020204030204" pitchFamily="49" charset="0"/>
                </a:rPr>
                <a:t>ORDER BY;</a:t>
              </a:r>
            </a:p>
          </p:txBody>
        </p:sp>
        <p:sp>
          <p:nvSpPr>
            <p:cNvPr id="13" name="Rechteck 12"/>
            <p:cNvSpPr/>
            <p:nvPr/>
          </p:nvSpPr>
          <p:spPr>
            <a:xfrm>
              <a:off x="8256390" y="4144217"/>
              <a:ext cx="1800275" cy="720080"/>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TEMPORAL</a:t>
              </a:r>
              <a:br>
                <a:rPr lang="en-US" b="1" dirty="0"/>
              </a:br>
              <a:r>
                <a:rPr lang="en-US" b="1" dirty="0"/>
                <a:t>QUERYING</a:t>
              </a:r>
            </a:p>
          </p:txBody>
        </p:sp>
      </p:grpSp>
      <p:sp>
        <p:nvSpPr>
          <p:cNvPr id="14" name="Pfeil nach rechts 13"/>
          <p:cNvSpPr/>
          <p:nvPr/>
        </p:nvSpPr>
        <p:spPr>
          <a:xfrm>
            <a:off x="2495600" y="2708920"/>
            <a:ext cx="720080" cy="720080"/>
          </a:xfrm>
          <a:prstGeom prst="rightArrow">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feil nach rechts 14"/>
          <p:cNvSpPr/>
          <p:nvPr/>
        </p:nvSpPr>
        <p:spPr>
          <a:xfrm>
            <a:off x="5015955" y="2704057"/>
            <a:ext cx="720080" cy="720080"/>
          </a:xfrm>
          <a:prstGeom prst="rightArrow">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Pfeil nach rechts 15"/>
          <p:cNvSpPr/>
          <p:nvPr/>
        </p:nvSpPr>
        <p:spPr>
          <a:xfrm>
            <a:off x="7536310" y="2699194"/>
            <a:ext cx="720080" cy="720080"/>
          </a:xfrm>
          <a:prstGeom prst="rightArrow">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68647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Creating a</a:t>
            </a:r>
            <a:br>
              <a:rPr lang="en-US" dirty="0"/>
            </a:br>
            <a:r>
              <a:rPr lang="en-US" dirty="0"/>
              <a:t>System Versioned Temporal Table</a:t>
            </a:r>
          </a:p>
        </p:txBody>
      </p:sp>
      <p:sp>
        <p:nvSpPr>
          <p:cNvPr id="3" name="Inhaltsplatzhalter 2"/>
          <p:cNvSpPr>
            <a:spLocks noGrp="1"/>
          </p:cNvSpPr>
          <p:nvPr>
            <p:ph idx="1"/>
          </p:nvPr>
        </p:nvSpPr>
        <p:spPr/>
        <p:txBody>
          <a:bodyPr>
            <a:normAutofit fontScale="85000" lnSpcReduction="10000"/>
          </a:bodyPr>
          <a:lstStyle/>
          <a:p>
            <a:r>
              <a:rPr lang="en-US" dirty="0"/>
              <a:t>Temporal Tables can be created by three different ways:</a:t>
            </a:r>
          </a:p>
          <a:p>
            <a:pPr lvl="1"/>
            <a:r>
              <a:rPr lang="en-US" dirty="0"/>
              <a:t>System Versioned Temporal Table with anonymous History Table</a:t>
            </a:r>
            <a:br>
              <a:rPr lang="en-US" dirty="0"/>
            </a:br>
            <a:r>
              <a:rPr lang="en-US" dirty="0"/>
              <a:t>Only the schema of the History Table gets defined. Microsoft SQL Server creates a corresponding History table by own naming rules.</a:t>
            </a:r>
          </a:p>
          <a:p>
            <a:pPr lvl="1"/>
            <a:endParaRPr lang="en-US" dirty="0"/>
          </a:p>
          <a:p>
            <a:pPr lvl="1"/>
            <a:r>
              <a:rPr lang="en-US" dirty="0"/>
              <a:t>System Versioned Temporal Table with definition of a name for the History Table.</a:t>
            </a:r>
            <a:br>
              <a:rPr lang="en-US" dirty="0"/>
            </a:br>
            <a:endParaRPr lang="en-US" dirty="0"/>
          </a:p>
          <a:p>
            <a:pPr lvl="1"/>
            <a:r>
              <a:rPr lang="en-US" dirty="0"/>
              <a:t>System Versioned Temporal Table with PREVIOUSLY defined and implemented History Table</a:t>
            </a:r>
          </a:p>
        </p:txBody>
      </p:sp>
      <p:pic>
        <p:nvPicPr>
          <p:cNvPr id="4" name="Inhaltsplatzhalter 3" descr="Don’t wait just download the free demo of 1V0-604 practice test and ...">
            <a:hlinkClick r:id="rId2"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0733" y="4869160"/>
            <a:ext cx="2377380" cy="1188690"/>
          </a:xfrm>
          <a:prstGeom prst="rect">
            <a:avLst/>
          </a:prstGeom>
        </p:spPr>
      </p:pic>
    </p:spTree>
    <p:extLst>
      <p:ext uri="{BB962C8B-B14F-4D97-AF65-F5344CB8AC3E}">
        <p14:creationId xmlns:p14="http://schemas.microsoft.com/office/powerpoint/2010/main" val="2888443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History Table</a:t>
            </a:r>
          </a:p>
        </p:txBody>
      </p:sp>
      <p:sp>
        <p:nvSpPr>
          <p:cNvPr id="3" name="Inhaltsplatzhalter 2"/>
          <p:cNvSpPr>
            <a:spLocks noGrp="1"/>
          </p:cNvSpPr>
          <p:nvPr>
            <p:ph idx="1"/>
          </p:nvPr>
        </p:nvSpPr>
        <p:spPr/>
        <p:txBody>
          <a:bodyPr>
            <a:noAutofit/>
          </a:bodyPr>
          <a:lstStyle/>
          <a:p>
            <a:pPr marL="0" indent="0">
              <a:buNone/>
              <a:tabLst>
                <a:tab pos="361950" algn="l"/>
                <a:tab pos="2870200" algn="l"/>
                <a:tab pos="4667250" algn="l"/>
              </a:tabLst>
            </a:pPr>
            <a:r>
              <a:rPr lang="de-DE" sz="2000" b="1" dirty="0">
                <a:latin typeface="Consolas" panose="020B0609020204030204" pitchFamily="49" charset="0"/>
                <a:cs typeface="Consolas" panose="020B0609020204030204" pitchFamily="49" charset="0"/>
              </a:rPr>
              <a:t>CREATE TABLE [</a:t>
            </a:r>
            <a:r>
              <a:rPr lang="de-DE" sz="2000" b="1" dirty="0" err="1">
                <a:latin typeface="Consolas" panose="020B0609020204030204" pitchFamily="49" charset="0"/>
                <a:cs typeface="Consolas" panose="020B0609020204030204" pitchFamily="49" charset="0"/>
              </a:rPr>
              <a:t>dbo</a:t>
            </a:r>
            <a:r>
              <a:rPr lang="de-DE" sz="2000" b="1" dirty="0">
                <a:latin typeface="Consolas" panose="020B0609020204030204" pitchFamily="49" charset="0"/>
                <a:cs typeface="Consolas" panose="020B0609020204030204" pitchFamily="49" charset="0"/>
              </a:rPr>
              <a:t>].[Department]</a:t>
            </a:r>
          </a:p>
          <a:p>
            <a:pPr marL="0" indent="0">
              <a:buNone/>
              <a:tabLst>
                <a:tab pos="361950" algn="l"/>
                <a:tab pos="2870200" algn="l"/>
                <a:tab pos="4667250" algn="l"/>
              </a:tabLst>
            </a:pPr>
            <a:r>
              <a:rPr lang="de-DE" sz="2000" b="1" dirty="0">
                <a:latin typeface="Consolas" panose="020B0609020204030204" pitchFamily="49" charset="0"/>
                <a:cs typeface="Consolas" panose="020B0609020204030204" pitchFamily="49" charset="0"/>
              </a:rPr>
              <a:t>(  </a:t>
            </a:r>
          </a:p>
          <a:p>
            <a:pPr marL="0" indent="0">
              <a:buNone/>
              <a:tabLst>
                <a:tab pos="361950" algn="l"/>
                <a:tab pos="2870200" algn="l"/>
                <a:tab pos="4667250" algn="l"/>
              </a:tabLst>
            </a:pPr>
            <a:r>
              <a:rPr lang="de-DE" sz="2000" b="1" dirty="0">
                <a:latin typeface="Consolas" panose="020B0609020204030204" pitchFamily="49" charset="0"/>
                <a:cs typeface="Consolas" panose="020B0609020204030204" pitchFamily="49" charset="0"/>
              </a:rPr>
              <a:t>	[</a:t>
            </a:r>
            <a:r>
              <a:rPr lang="de-DE" sz="2000" b="1" dirty="0" err="1">
                <a:latin typeface="Consolas" panose="020B0609020204030204" pitchFamily="49" charset="0"/>
                <a:cs typeface="Consolas" panose="020B0609020204030204" pitchFamily="49" charset="0"/>
              </a:rPr>
              <a:t>DeptID</a:t>
            </a:r>
            <a:r>
              <a:rPr lang="de-DE" sz="2000" b="1" dirty="0">
                <a:latin typeface="Consolas" panose="020B0609020204030204" pitchFamily="49" charset="0"/>
                <a:cs typeface="Consolas" panose="020B0609020204030204" pitchFamily="49" charset="0"/>
              </a:rPr>
              <a:t>]	</a:t>
            </a:r>
            <a:r>
              <a:rPr lang="de-DE" sz="2000" b="1" dirty="0" err="1">
                <a:latin typeface="Consolas" panose="020B0609020204030204" pitchFamily="49" charset="0"/>
                <a:cs typeface="Consolas" panose="020B0609020204030204" pitchFamily="49" charset="0"/>
              </a:rPr>
              <a:t>int</a:t>
            </a:r>
            <a:r>
              <a:rPr lang="de-DE" sz="2000" b="1" dirty="0">
                <a:latin typeface="Consolas" panose="020B0609020204030204" pitchFamily="49" charset="0"/>
                <a:cs typeface="Consolas" panose="020B0609020204030204" pitchFamily="49" charset="0"/>
              </a:rPr>
              <a:t>	NOT NULL	PRIMARY KEY CLUSTERED,</a:t>
            </a:r>
          </a:p>
          <a:p>
            <a:pPr marL="0" indent="0">
              <a:buNone/>
              <a:tabLst>
                <a:tab pos="361950" algn="l"/>
                <a:tab pos="2870200" algn="l"/>
                <a:tab pos="4667250" algn="l"/>
              </a:tabLst>
            </a:pPr>
            <a:r>
              <a:rPr lang="de-DE" sz="2000" b="1" dirty="0">
                <a:latin typeface="Consolas" panose="020B0609020204030204" pitchFamily="49" charset="0"/>
                <a:cs typeface="Consolas" panose="020B0609020204030204" pitchFamily="49" charset="0"/>
              </a:rPr>
              <a:t>	[</a:t>
            </a:r>
            <a:r>
              <a:rPr lang="de-DE" sz="2000" b="1" dirty="0" err="1">
                <a:latin typeface="Consolas" panose="020B0609020204030204" pitchFamily="49" charset="0"/>
                <a:cs typeface="Consolas" panose="020B0609020204030204" pitchFamily="49" charset="0"/>
              </a:rPr>
              <a:t>DeptName</a:t>
            </a:r>
            <a:r>
              <a:rPr lang="de-DE" sz="2000" b="1" dirty="0">
                <a:latin typeface="Consolas" panose="020B0609020204030204" pitchFamily="49" charset="0"/>
                <a:cs typeface="Consolas" panose="020B0609020204030204" pitchFamily="49" charset="0"/>
              </a:rPr>
              <a:t>]	</a:t>
            </a:r>
            <a:r>
              <a:rPr lang="de-DE" sz="2000" b="1" dirty="0" err="1">
                <a:latin typeface="Consolas" panose="020B0609020204030204" pitchFamily="49" charset="0"/>
                <a:cs typeface="Consolas" panose="020B0609020204030204" pitchFamily="49" charset="0"/>
              </a:rPr>
              <a:t>varchar</a:t>
            </a:r>
            <a:r>
              <a:rPr lang="de-DE" sz="2000" b="1" dirty="0">
                <a:latin typeface="Consolas" panose="020B0609020204030204" pitchFamily="49" charset="0"/>
                <a:cs typeface="Consolas" panose="020B0609020204030204" pitchFamily="49" charset="0"/>
              </a:rPr>
              <a:t>(50)	NOT NULL,</a:t>
            </a:r>
          </a:p>
          <a:p>
            <a:pPr marL="0" indent="0">
              <a:buNone/>
              <a:tabLst>
                <a:tab pos="361950" algn="l"/>
                <a:tab pos="2870200" algn="l"/>
                <a:tab pos="4667250" algn="l"/>
              </a:tabLst>
            </a:pPr>
            <a:r>
              <a:rPr lang="de-DE" sz="2000" b="1" dirty="0">
                <a:latin typeface="Consolas" panose="020B0609020204030204" pitchFamily="49" charset="0"/>
                <a:cs typeface="Consolas" panose="020B0609020204030204" pitchFamily="49" charset="0"/>
              </a:rPr>
              <a:t>	[</a:t>
            </a:r>
            <a:r>
              <a:rPr lang="de-DE" sz="2000" b="1" dirty="0" err="1">
                <a:latin typeface="Consolas" panose="020B0609020204030204" pitchFamily="49" charset="0"/>
                <a:cs typeface="Consolas" panose="020B0609020204030204" pitchFamily="49" charset="0"/>
              </a:rPr>
              <a:t>ManagerID</a:t>
            </a:r>
            <a:r>
              <a:rPr lang="de-DE" sz="2000" b="1" dirty="0">
                <a:latin typeface="Consolas" panose="020B0609020204030204" pitchFamily="49" charset="0"/>
                <a:cs typeface="Consolas" panose="020B0609020204030204" pitchFamily="49" charset="0"/>
              </a:rPr>
              <a:t>]	INT	NULL,</a:t>
            </a:r>
          </a:p>
          <a:p>
            <a:pPr marL="0" indent="0">
              <a:buNone/>
              <a:tabLst>
                <a:tab pos="361950" algn="l"/>
                <a:tab pos="2870200" algn="l"/>
                <a:tab pos="4667250" algn="l"/>
              </a:tabLst>
            </a:pPr>
            <a:r>
              <a:rPr lang="de-DE" sz="2000" b="1" dirty="0">
                <a:latin typeface="Consolas" panose="020B0609020204030204" pitchFamily="49" charset="0"/>
                <a:cs typeface="Consolas" panose="020B0609020204030204" pitchFamily="49" charset="0"/>
              </a:rPr>
              <a:t>	[</a:t>
            </a:r>
            <a:r>
              <a:rPr lang="de-DE" sz="2000" b="1" dirty="0" err="1">
                <a:latin typeface="Consolas" panose="020B0609020204030204" pitchFamily="49" charset="0"/>
                <a:cs typeface="Consolas" panose="020B0609020204030204" pitchFamily="49" charset="0"/>
              </a:rPr>
              <a:t>ParentDeptID</a:t>
            </a:r>
            <a:r>
              <a:rPr lang="de-DE" sz="2000" b="1" dirty="0">
                <a:latin typeface="Consolas" panose="020B0609020204030204" pitchFamily="49" charset="0"/>
                <a:cs typeface="Consolas" panose="020B0609020204030204" pitchFamily="49" charset="0"/>
              </a:rPr>
              <a:t>]	</a:t>
            </a:r>
            <a:r>
              <a:rPr lang="de-DE" sz="2000" b="1" dirty="0" err="1">
                <a:latin typeface="Consolas" panose="020B0609020204030204" pitchFamily="49" charset="0"/>
                <a:cs typeface="Consolas" panose="020B0609020204030204" pitchFamily="49" charset="0"/>
              </a:rPr>
              <a:t>int</a:t>
            </a:r>
            <a:r>
              <a:rPr lang="de-DE" sz="2000" b="1" dirty="0">
                <a:latin typeface="Consolas" panose="020B0609020204030204" pitchFamily="49" charset="0"/>
                <a:cs typeface="Consolas" panose="020B0609020204030204" pitchFamily="49" charset="0"/>
              </a:rPr>
              <a:t>	NULL,</a:t>
            </a:r>
          </a:p>
          <a:p>
            <a:pPr marL="0" indent="0">
              <a:buNone/>
              <a:tabLst>
                <a:tab pos="361950" algn="l"/>
                <a:tab pos="2870200" algn="l"/>
                <a:tab pos="4667250" algn="l"/>
              </a:tabLst>
            </a:pPr>
            <a:r>
              <a:rPr lang="de-DE" sz="2000" b="1" dirty="0">
                <a:latin typeface="Consolas" panose="020B0609020204030204" pitchFamily="49" charset="0"/>
                <a:cs typeface="Consolas" panose="020B0609020204030204" pitchFamily="49" charset="0"/>
              </a:rPr>
              <a:t>	[SysStartTime]	datetime2	</a:t>
            </a:r>
            <a:r>
              <a:rPr lang="de-DE" sz="2000" b="1" dirty="0">
                <a:solidFill>
                  <a:srgbClr val="FF0000"/>
                </a:solidFill>
                <a:latin typeface="Consolas" panose="020B0609020204030204" pitchFamily="49" charset="0"/>
                <a:cs typeface="Consolas" panose="020B0609020204030204" pitchFamily="49" charset="0"/>
              </a:rPr>
              <a:t>GENERATED ALWAYS AS ROW START</a:t>
            </a:r>
            <a:r>
              <a:rPr lang="de-DE" sz="2000" b="1" dirty="0">
                <a:latin typeface="Consolas" panose="020B0609020204030204" pitchFamily="49" charset="0"/>
                <a:cs typeface="Consolas" panose="020B0609020204030204" pitchFamily="49" charset="0"/>
              </a:rPr>
              <a:t>	NOT NULL,</a:t>
            </a:r>
          </a:p>
          <a:p>
            <a:pPr marL="0" indent="0">
              <a:buNone/>
              <a:tabLst>
                <a:tab pos="361950" algn="l"/>
                <a:tab pos="2870200" algn="l"/>
                <a:tab pos="4667250" algn="l"/>
              </a:tabLst>
            </a:pPr>
            <a:r>
              <a:rPr lang="de-DE" sz="2000" b="1" dirty="0">
                <a:latin typeface="Consolas" panose="020B0609020204030204" pitchFamily="49" charset="0"/>
                <a:cs typeface="Consolas" panose="020B0609020204030204" pitchFamily="49" charset="0"/>
              </a:rPr>
              <a:t>	[SysEndTime]	datetime2	</a:t>
            </a:r>
            <a:r>
              <a:rPr lang="de-DE" sz="2000" b="1" dirty="0">
                <a:solidFill>
                  <a:srgbClr val="FF0000"/>
                </a:solidFill>
                <a:latin typeface="Consolas" panose="020B0609020204030204" pitchFamily="49" charset="0"/>
                <a:cs typeface="Consolas" panose="020B0609020204030204" pitchFamily="49" charset="0"/>
              </a:rPr>
              <a:t>GENERATED ALWAYS AS ROW END</a:t>
            </a:r>
            <a:r>
              <a:rPr lang="de-DE" sz="2000" b="1" dirty="0">
                <a:latin typeface="Consolas" panose="020B0609020204030204" pitchFamily="49" charset="0"/>
                <a:cs typeface="Consolas" panose="020B0609020204030204" pitchFamily="49" charset="0"/>
              </a:rPr>
              <a:t>	NOT NULL,</a:t>
            </a:r>
          </a:p>
          <a:p>
            <a:pPr marL="0" indent="0">
              <a:buNone/>
              <a:tabLst>
                <a:tab pos="361950" algn="l"/>
                <a:tab pos="2870200" algn="l"/>
                <a:tab pos="4667250" algn="l"/>
              </a:tabLst>
            </a:pPr>
            <a:r>
              <a:rPr lang="de-DE" sz="2000" b="1" dirty="0">
                <a:latin typeface="Consolas" panose="020B0609020204030204" pitchFamily="49" charset="0"/>
                <a:cs typeface="Consolas" panose="020B0609020204030204" pitchFamily="49" charset="0"/>
              </a:rPr>
              <a:t>	</a:t>
            </a:r>
            <a:r>
              <a:rPr lang="de-DE" sz="2000" b="1" dirty="0">
                <a:solidFill>
                  <a:srgbClr val="FF0000"/>
                </a:solidFill>
                <a:latin typeface="Consolas" panose="020B0609020204030204" pitchFamily="49" charset="0"/>
                <a:cs typeface="Consolas" panose="020B0609020204030204" pitchFamily="49" charset="0"/>
              </a:rPr>
              <a:t>PERIOD FOR SYSTEM_TIME ([</a:t>
            </a:r>
            <a:r>
              <a:rPr lang="de-DE" sz="2000" b="1" dirty="0" err="1">
                <a:solidFill>
                  <a:srgbClr val="FF0000"/>
                </a:solidFill>
                <a:latin typeface="Consolas" panose="020B0609020204030204" pitchFamily="49" charset="0"/>
                <a:cs typeface="Consolas" panose="020B0609020204030204" pitchFamily="49" charset="0"/>
              </a:rPr>
              <a:t>SysStartTime</a:t>
            </a:r>
            <a:r>
              <a:rPr lang="de-DE" sz="2000" b="1" dirty="0">
                <a:solidFill>
                  <a:srgbClr val="FF0000"/>
                </a:solidFill>
                <a:latin typeface="Consolas" panose="020B0609020204030204" pitchFamily="49" charset="0"/>
                <a:cs typeface="Consolas" panose="020B0609020204030204" pitchFamily="49" charset="0"/>
              </a:rPr>
              <a:t>], [</a:t>
            </a:r>
            <a:r>
              <a:rPr lang="de-DE" sz="2000" b="1" dirty="0" err="1">
                <a:solidFill>
                  <a:srgbClr val="FF0000"/>
                </a:solidFill>
                <a:latin typeface="Consolas" panose="020B0609020204030204" pitchFamily="49" charset="0"/>
                <a:cs typeface="Consolas" panose="020B0609020204030204" pitchFamily="49" charset="0"/>
              </a:rPr>
              <a:t>SysEndTime</a:t>
            </a:r>
            <a:r>
              <a:rPr lang="de-DE" sz="2000" b="1" dirty="0">
                <a:solidFill>
                  <a:srgbClr val="FF0000"/>
                </a:solidFill>
                <a:latin typeface="Consolas" panose="020B0609020204030204" pitchFamily="49" charset="0"/>
                <a:cs typeface="Consolas" panose="020B0609020204030204" pitchFamily="49" charset="0"/>
              </a:rPr>
              <a:t>])</a:t>
            </a:r>
          </a:p>
          <a:p>
            <a:pPr marL="0" indent="0">
              <a:buNone/>
              <a:tabLst>
                <a:tab pos="361950" algn="l"/>
                <a:tab pos="2870200" algn="l"/>
                <a:tab pos="4667250" algn="l"/>
              </a:tabLst>
            </a:pPr>
            <a:r>
              <a:rPr lang="de-DE" sz="2000" b="1" dirty="0">
                <a:latin typeface="Consolas" panose="020B0609020204030204" pitchFamily="49" charset="0"/>
                <a:cs typeface="Consolas" panose="020B0609020204030204" pitchFamily="49" charset="0"/>
              </a:rPr>
              <a:t>)</a:t>
            </a:r>
          </a:p>
          <a:p>
            <a:pPr marL="0" indent="0">
              <a:buNone/>
              <a:tabLst>
                <a:tab pos="361950" algn="l"/>
                <a:tab pos="2870200" algn="l"/>
                <a:tab pos="4667250" algn="l"/>
              </a:tabLst>
            </a:pPr>
            <a:r>
              <a:rPr lang="de-DE" sz="2000" b="1" dirty="0">
                <a:solidFill>
                  <a:srgbClr val="FF0000"/>
                </a:solidFill>
                <a:latin typeface="Consolas" panose="020B0609020204030204" pitchFamily="49" charset="0"/>
                <a:cs typeface="Consolas" panose="020B0609020204030204" pitchFamily="49" charset="0"/>
              </a:rPr>
              <a:t>WITH (SYSTEM_VERSIONING = ON </a:t>
            </a:r>
            <a:r>
              <a:rPr lang="de-DE" sz="2000" b="1" dirty="0">
                <a:latin typeface="Consolas" panose="020B0609020204030204" pitchFamily="49" charset="0"/>
                <a:cs typeface="Consolas" panose="020B0609020204030204" pitchFamily="49" charset="0"/>
              </a:rPr>
              <a:t>[</a:t>
            </a:r>
            <a:r>
              <a:rPr lang="de-DE" sz="2000" b="1" dirty="0">
                <a:solidFill>
                  <a:srgbClr val="FF0000"/>
                </a:solidFill>
                <a:latin typeface="Consolas" panose="020B0609020204030204" pitchFamily="49" charset="0"/>
                <a:cs typeface="Consolas" panose="020B0609020204030204" pitchFamily="49" charset="0"/>
              </a:rPr>
              <a:t>(HISTORY_TABLE = [history].[Department])</a:t>
            </a:r>
            <a:r>
              <a:rPr lang="de-DE" sz="2000" b="1" dirty="0">
                <a:latin typeface="Consolas" panose="020B0609020204030204" pitchFamily="49" charset="0"/>
                <a:cs typeface="Consolas" panose="020B0609020204030204" pitchFamily="49" charset="0"/>
              </a:rPr>
              <a:t>]</a:t>
            </a:r>
            <a:r>
              <a:rPr lang="de-DE" sz="2000" b="1" dirty="0">
                <a:solidFill>
                  <a:srgbClr val="FF0000"/>
                </a:solidFill>
                <a:latin typeface="Consolas" panose="020B0609020204030204" pitchFamily="49" charset="0"/>
                <a:cs typeface="Consolas" panose="020B0609020204030204" pitchFamily="49" charset="0"/>
              </a:rPr>
              <a:t>);</a:t>
            </a:r>
          </a:p>
        </p:txBody>
      </p:sp>
    </p:spTree>
    <p:extLst>
      <p:ext uri="{BB962C8B-B14F-4D97-AF65-F5344CB8AC3E}">
        <p14:creationId xmlns:p14="http://schemas.microsoft.com/office/powerpoint/2010/main" val="14759664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34963" y="332656"/>
            <a:ext cx="8636916" cy="1260475"/>
          </a:xfrm>
        </p:spPr>
        <p:txBody>
          <a:bodyPr/>
          <a:lstStyle/>
          <a:p>
            <a:r>
              <a:rPr lang="en-US" dirty="0"/>
              <a:t>Update from a History Table</a:t>
            </a:r>
          </a:p>
        </p:txBody>
      </p:sp>
      <p:sp>
        <p:nvSpPr>
          <p:cNvPr id="3" name="Inhaltsplatzhalter 2"/>
          <p:cNvSpPr>
            <a:spLocks noGrp="1"/>
          </p:cNvSpPr>
          <p:nvPr>
            <p:ph idx="1"/>
          </p:nvPr>
        </p:nvSpPr>
        <p:spPr>
          <a:xfrm>
            <a:off x="334964" y="1701081"/>
            <a:ext cx="11522074" cy="4572000"/>
          </a:xfrm>
        </p:spPr>
        <p:txBody>
          <a:bodyPr>
            <a:normAutofit fontScale="77500" lnSpcReduction="20000"/>
          </a:bodyPr>
          <a:lstStyle/>
          <a:p>
            <a:r>
              <a:rPr lang="en-US" dirty="0"/>
              <a:t>UPDATE can be used, to restore data by a </a:t>
            </a:r>
            <a:r>
              <a:rPr lang="en-US" dirty="0" err="1"/>
              <a:t>predefinied</a:t>
            </a:r>
            <a:r>
              <a:rPr lang="en-US" dirty="0"/>
              <a:t> point of time!</a:t>
            </a:r>
          </a:p>
          <a:p>
            <a:endParaRPr lang="en-US" dirty="0"/>
          </a:p>
          <a:p>
            <a:pPr marL="0" indent="0">
              <a:buNone/>
            </a:pPr>
            <a:r>
              <a:rPr lang="en-US" b="1" dirty="0">
                <a:solidFill>
                  <a:srgbClr val="0070C0"/>
                </a:solidFill>
                <a:latin typeface="Consolas" panose="020B0609020204030204" pitchFamily="49" charset="0"/>
              </a:rPr>
              <a:t>UPDATE</a:t>
            </a:r>
            <a:r>
              <a:rPr lang="en-US" b="1" dirty="0">
                <a:latin typeface="Consolas" panose="020B0609020204030204" pitchFamily="49" charset="0"/>
              </a:rPr>
              <a:t>	[</a:t>
            </a:r>
            <a:r>
              <a:rPr lang="en-US" b="1" dirty="0" err="1">
                <a:latin typeface="Consolas" panose="020B0609020204030204" pitchFamily="49" charset="0"/>
              </a:rPr>
              <a:t>dbo</a:t>
            </a:r>
            <a:r>
              <a:rPr lang="en-US" b="1" dirty="0">
                <a:latin typeface="Consolas" panose="020B0609020204030204" pitchFamily="49" charset="0"/>
              </a:rPr>
              <a:t>].[Department]</a:t>
            </a:r>
          </a:p>
          <a:p>
            <a:pPr marL="0" indent="0">
              <a:buNone/>
            </a:pPr>
            <a:r>
              <a:rPr lang="en-US" b="1" dirty="0">
                <a:solidFill>
                  <a:srgbClr val="0070C0"/>
                </a:solidFill>
                <a:latin typeface="Consolas" panose="020B0609020204030204" pitchFamily="49" charset="0"/>
              </a:rPr>
              <a:t>SET</a:t>
            </a:r>
            <a:r>
              <a:rPr lang="en-US" b="1" dirty="0">
                <a:latin typeface="Consolas" panose="020B0609020204030204" pitchFamily="49" charset="0"/>
              </a:rPr>
              <a:t>		[D].[</a:t>
            </a:r>
            <a:r>
              <a:rPr lang="en-US" b="1" dirty="0" err="1">
                <a:latin typeface="Consolas" panose="020B0609020204030204" pitchFamily="49" charset="0"/>
              </a:rPr>
              <a:t>DeptName</a:t>
            </a:r>
            <a:r>
              <a:rPr lang="en-US" b="1" dirty="0">
                <a:latin typeface="Consolas" panose="020B0609020204030204" pitchFamily="49" charset="0"/>
              </a:rPr>
              <a:t>] = [history].[</a:t>
            </a:r>
            <a:r>
              <a:rPr lang="en-US" b="1" dirty="0" err="1">
                <a:latin typeface="Consolas" panose="020B0609020204030204" pitchFamily="49" charset="0"/>
              </a:rPr>
              <a:t>DeptName</a:t>
            </a:r>
            <a:r>
              <a:rPr lang="en-US" b="1" dirty="0">
                <a:latin typeface="Consolas" panose="020B0609020204030204" pitchFamily="49" charset="0"/>
              </a:rPr>
              <a:t>]</a:t>
            </a:r>
          </a:p>
          <a:p>
            <a:pPr marL="0" indent="0">
              <a:buNone/>
            </a:pPr>
            <a:r>
              <a:rPr lang="en-US" b="1" dirty="0">
                <a:solidFill>
                  <a:srgbClr val="0070C0"/>
                </a:solidFill>
                <a:latin typeface="Consolas" panose="020B0609020204030204" pitchFamily="49" charset="0"/>
              </a:rPr>
              <a:t>FROM</a:t>
            </a:r>
            <a:r>
              <a:rPr lang="en-US" b="1" dirty="0">
                <a:latin typeface="Consolas" panose="020B0609020204030204" pitchFamily="49" charset="0"/>
              </a:rPr>
              <a:t>		[</a:t>
            </a:r>
            <a:r>
              <a:rPr lang="en-US" b="1" dirty="0" err="1">
                <a:latin typeface="Consolas" panose="020B0609020204030204" pitchFamily="49" charset="0"/>
              </a:rPr>
              <a:t>dbo</a:t>
            </a:r>
            <a:r>
              <a:rPr lang="en-US" b="1" dirty="0">
                <a:latin typeface="Consolas" panose="020B0609020204030204" pitchFamily="49" charset="0"/>
              </a:rPr>
              <a:t>].[Department]</a:t>
            </a:r>
          </a:p>
          <a:p>
            <a:pPr marL="0" indent="0">
              <a:buNone/>
            </a:pPr>
            <a:r>
              <a:rPr lang="en-US" b="1" dirty="0">
                <a:solidFill>
                  <a:srgbClr val="0070C0"/>
                </a:solidFill>
                <a:latin typeface="Consolas" panose="020B0609020204030204" pitchFamily="49" charset="0"/>
              </a:rPr>
              <a:t>FOR SYSTEM_TIME AS OF </a:t>
            </a:r>
            <a:r>
              <a:rPr lang="en-US" b="1" dirty="0">
                <a:solidFill>
                  <a:srgbClr val="FF0000"/>
                </a:solidFill>
                <a:latin typeface="Consolas" panose="020B0609020204030204" pitchFamily="49" charset="0"/>
              </a:rPr>
              <a:t>'2016-11-22T09:00:00'</a:t>
            </a:r>
            <a:r>
              <a:rPr lang="en-US" b="1" dirty="0">
                <a:latin typeface="Consolas" panose="020B0609020204030204" pitchFamily="49" charset="0"/>
              </a:rPr>
              <a:t> AS [history]</a:t>
            </a:r>
          </a:p>
          <a:p>
            <a:pPr marL="0" indent="0">
              <a:buNone/>
            </a:pPr>
            <a:r>
              <a:rPr lang="en-US" b="1" dirty="0">
                <a:solidFill>
                  <a:srgbClr val="0070C0"/>
                </a:solidFill>
                <a:latin typeface="Consolas" panose="020B0609020204030204" pitchFamily="49" charset="0"/>
              </a:rPr>
              <a:t>WHERE</a:t>
            </a:r>
            <a:r>
              <a:rPr lang="en-US" b="1" dirty="0">
                <a:latin typeface="Consolas" panose="020B0609020204030204" pitchFamily="49" charset="0"/>
              </a:rPr>
              <a:t>		[history].[</a:t>
            </a:r>
            <a:r>
              <a:rPr lang="en-US" b="1" dirty="0" err="1">
                <a:latin typeface="Consolas" panose="020B0609020204030204" pitchFamily="49" charset="0"/>
              </a:rPr>
              <a:t>DeptID</a:t>
            </a:r>
            <a:r>
              <a:rPr lang="en-US" b="1" dirty="0">
                <a:latin typeface="Consolas" panose="020B0609020204030204" pitchFamily="49" charset="0"/>
              </a:rPr>
              <a:t>] = 10</a:t>
            </a:r>
          </a:p>
          <a:p>
            <a:pPr marL="0" indent="0">
              <a:buNone/>
            </a:pPr>
            <a:r>
              <a:rPr lang="en-US" b="1" dirty="0">
                <a:latin typeface="Consolas" panose="020B0609020204030204" pitchFamily="49" charset="0"/>
              </a:rPr>
              <a:t>		AND [</a:t>
            </a:r>
            <a:r>
              <a:rPr lang="en-US" b="1" dirty="0" err="1">
                <a:latin typeface="Consolas" panose="020B0609020204030204" pitchFamily="49" charset="0"/>
              </a:rPr>
              <a:t>dbo</a:t>
            </a:r>
            <a:r>
              <a:rPr lang="en-US" b="1" dirty="0">
                <a:latin typeface="Consolas" panose="020B0609020204030204" pitchFamily="49" charset="0"/>
              </a:rPr>
              <a:t>].[Department].[</a:t>
            </a:r>
            <a:r>
              <a:rPr lang="en-US" b="1" dirty="0" err="1">
                <a:latin typeface="Consolas" panose="020B0609020204030204" pitchFamily="49" charset="0"/>
              </a:rPr>
              <a:t>DeptID</a:t>
            </a:r>
            <a:r>
              <a:rPr lang="en-US" b="1" dirty="0">
                <a:latin typeface="Consolas" panose="020B0609020204030204" pitchFamily="49" charset="0"/>
              </a:rPr>
              <a:t>] = 10;</a:t>
            </a:r>
          </a:p>
        </p:txBody>
      </p:sp>
    </p:spTree>
    <p:extLst>
      <p:ext uri="{BB962C8B-B14F-4D97-AF65-F5344CB8AC3E}">
        <p14:creationId xmlns:p14="http://schemas.microsoft.com/office/powerpoint/2010/main" val="35973193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en-US" dirty="0"/>
              <a:t>Querying</a:t>
            </a:r>
            <a:br>
              <a:rPr lang="en-US" dirty="0"/>
            </a:br>
            <a:r>
              <a:rPr lang="en-US" dirty="0"/>
              <a:t>System Versioned Temporal Tables?</a:t>
            </a:r>
          </a:p>
        </p:txBody>
      </p:sp>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963" y="1628774"/>
            <a:ext cx="9784919" cy="4176489"/>
          </a:xfrm>
          <a:prstGeom prst="rect">
            <a:avLst/>
          </a:prstGeom>
        </p:spPr>
      </p:pic>
      <p:sp>
        <p:nvSpPr>
          <p:cNvPr id="6" name="Textfeld 5"/>
          <p:cNvSpPr txBox="1"/>
          <p:nvPr/>
        </p:nvSpPr>
        <p:spPr>
          <a:xfrm>
            <a:off x="335360" y="5901716"/>
            <a:ext cx="7920880" cy="307777"/>
          </a:xfrm>
          <a:prstGeom prst="rect">
            <a:avLst/>
          </a:prstGeom>
          <a:noFill/>
        </p:spPr>
        <p:txBody>
          <a:bodyPr wrap="square" rtlCol="0">
            <a:spAutoFit/>
          </a:bodyPr>
          <a:lstStyle/>
          <a:p>
            <a:r>
              <a:rPr lang="en-US" sz="1400" dirty="0">
                <a:hlinkClick r:id="rId3"/>
              </a:rPr>
              <a:t>https://msdn.microsoft.com/en-us/library/dn935015.aspx</a:t>
            </a:r>
            <a:endParaRPr lang="en-US" sz="1400" dirty="0"/>
          </a:p>
        </p:txBody>
      </p:sp>
      <p:pic>
        <p:nvPicPr>
          <p:cNvPr id="7" name="Inhaltsplatzhalter 3" descr="Don’t wait just download the free demo of 1V0-604 practice test and ...">
            <a:hlinkClick r:id="rId4" action="ppaction://hlinkfile"/>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90733" y="4869160"/>
            <a:ext cx="2377380" cy="1188690"/>
          </a:xfrm>
          <a:prstGeom prst="rect">
            <a:avLst/>
          </a:prstGeom>
        </p:spPr>
      </p:pic>
    </p:spTree>
    <p:extLst>
      <p:ext uri="{BB962C8B-B14F-4D97-AF65-F5344CB8AC3E}">
        <p14:creationId xmlns:p14="http://schemas.microsoft.com/office/powerpoint/2010/main" val="28935614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Querying</a:t>
            </a:r>
            <a:br>
              <a:rPr lang="de-DE" dirty="0"/>
            </a:br>
            <a:r>
              <a:rPr lang="de-DE" dirty="0"/>
              <a:t>System Versioned Temporal Tables?</a:t>
            </a:r>
          </a:p>
        </p:txBody>
      </p:sp>
      <p:graphicFrame>
        <p:nvGraphicFramePr>
          <p:cNvPr id="4" name="Inhaltsplatzhalter 3"/>
          <p:cNvGraphicFramePr>
            <a:graphicFrameLocks noGrp="1"/>
          </p:cNvGraphicFramePr>
          <p:nvPr>
            <p:ph idx="1"/>
            <p:extLst>
              <p:ext uri="{D42A27DB-BD31-4B8C-83A1-F6EECF244321}">
                <p14:modId xmlns:p14="http://schemas.microsoft.com/office/powerpoint/2010/main" val="3523399851"/>
              </p:ext>
            </p:extLst>
          </p:nvPr>
        </p:nvGraphicFramePr>
        <p:xfrm>
          <a:off x="334963" y="1665289"/>
          <a:ext cx="11233150" cy="4503187"/>
        </p:xfrm>
        <a:graphic>
          <a:graphicData uri="http://schemas.openxmlformats.org/drawingml/2006/table">
            <a:tbl>
              <a:tblPr firstRow="1" bandRow="1">
                <a:tableStyleId>{5C22544A-7EE6-4342-B048-85BDC9FD1C3A}</a:tableStyleId>
              </a:tblPr>
              <a:tblGrid>
                <a:gridCol w="2183760">
                  <a:extLst>
                    <a:ext uri="{9D8B030D-6E8A-4147-A177-3AD203B41FA5}">
                      <a16:colId xmlns:a16="http://schemas.microsoft.com/office/drawing/2014/main" val="20000"/>
                    </a:ext>
                  </a:extLst>
                </a:gridCol>
                <a:gridCol w="3365447">
                  <a:extLst>
                    <a:ext uri="{9D8B030D-6E8A-4147-A177-3AD203B41FA5}">
                      <a16:colId xmlns:a16="http://schemas.microsoft.com/office/drawing/2014/main" val="20001"/>
                    </a:ext>
                  </a:extLst>
                </a:gridCol>
                <a:gridCol w="5683943">
                  <a:extLst>
                    <a:ext uri="{9D8B030D-6E8A-4147-A177-3AD203B41FA5}">
                      <a16:colId xmlns:a16="http://schemas.microsoft.com/office/drawing/2014/main" val="20002"/>
                    </a:ext>
                  </a:extLst>
                </a:gridCol>
              </a:tblGrid>
              <a:tr h="271149">
                <a:tc>
                  <a:txBody>
                    <a:bodyPr/>
                    <a:lstStyle/>
                    <a:p>
                      <a:r>
                        <a:rPr lang="de-DE" sz="1200" dirty="0"/>
                        <a:t>Ausdruck</a:t>
                      </a:r>
                    </a:p>
                  </a:txBody>
                  <a:tcPr marL="99919" marR="99919"/>
                </a:tc>
                <a:tc>
                  <a:txBody>
                    <a:bodyPr/>
                    <a:lstStyle/>
                    <a:p>
                      <a:r>
                        <a:rPr lang="de-DE" sz="1200" dirty="0" err="1"/>
                        <a:t>Qualifying</a:t>
                      </a:r>
                      <a:r>
                        <a:rPr lang="de-DE" sz="1200" baseline="0" dirty="0"/>
                        <a:t> </a:t>
                      </a:r>
                      <a:r>
                        <a:rPr lang="de-DE" sz="1200" baseline="0" dirty="0" err="1"/>
                        <a:t>Rows</a:t>
                      </a:r>
                      <a:endParaRPr lang="de-DE" sz="1200" dirty="0"/>
                    </a:p>
                  </a:txBody>
                  <a:tcPr marL="99919" marR="99919"/>
                </a:tc>
                <a:tc>
                  <a:txBody>
                    <a:bodyPr/>
                    <a:lstStyle/>
                    <a:p>
                      <a:r>
                        <a:rPr lang="de-DE" sz="1200" dirty="0"/>
                        <a:t>Beschreibung</a:t>
                      </a:r>
                    </a:p>
                  </a:txBody>
                  <a:tcPr marL="99919" marR="99919"/>
                </a:tc>
                <a:extLst>
                  <a:ext uri="{0D108BD9-81ED-4DB2-BD59-A6C34878D82A}">
                    <a16:rowId xmlns:a16="http://schemas.microsoft.com/office/drawing/2014/main" val="10000"/>
                  </a:ext>
                </a:extLst>
              </a:tr>
              <a:tr h="882518">
                <a:tc>
                  <a:txBody>
                    <a:bodyPr/>
                    <a:lstStyle/>
                    <a:p>
                      <a:r>
                        <a:rPr lang="de-DE" sz="1200" dirty="0"/>
                        <a:t>AS OF &lt;</a:t>
                      </a:r>
                      <a:r>
                        <a:rPr lang="de-DE" sz="1200" dirty="0" err="1"/>
                        <a:t>date_time</a:t>
                      </a:r>
                      <a:r>
                        <a:rPr lang="de-DE" sz="1200" dirty="0"/>
                        <a:t>&gt;</a:t>
                      </a:r>
                    </a:p>
                  </a:txBody>
                  <a:tcPr marL="99919" marR="99919"/>
                </a:tc>
                <a:tc>
                  <a:txBody>
                    <a:bodyPr/>
                    <a:lstStyle/>
                    <a:p>
                      <a:r>
                        <a:rPr lang="en-US" sz="1200" dirty="0" err="1"/>
                        <a:t>SysStartTime</a:t>
                      </a:r>
                      <a:r>
                        <a:rPr lang="en-US" sz="1200" dirty="0"/>
                        <a:t> &lt;= </a:t>
                      </a:r>
                      <a:r>
                        <a:rPr lang="en-US" sz="1200" dirty="0" err="1"/>
                        <a:t>date_time</a:t>
                      </a:r>
                      <a:br>
                        <a:rPr lang="en-US" sz="1200" dirty="0"/>
                      </a:br>
                      <a:r>
                        <a:rPr lang="en-US" sz="1200" dirty="0"/>
                        <a:t>AND</a:t>
                      </a:r>
                      <a:br>
                        <a:rPr lang="en-US" sz="1200" dirty="0"/>
                      </a:br>
                      <a:r>
                        <a:rPr lang="en-US" sz="1200" dirty="0" err="1"/>
                        <a:t>SysEndTime</a:t>
                      </a:r>
                      <a:r>
                        <a:rPr lang="en-US" sz="1200" dirty="0"/>
                        <a:t> &gt; </a:t>
                      </a:r>
                      <a:r>
                        <a:rPr lang="en-US" sz="1200" dirty="0" err="1"/>
                        <a:t>date_time</a:t>
                      </a:r>
                      <a:endParaRPr lang="de-DE" sz="1200" dirty="0"/>
                    </a:p>
                  </a:txBody>
                  <a:tcPr marL="99919" marR="99919"/>
                </a:tc>
                <a:tc>
                  <a:txBody>
                    <a:bodyPr/>
                    <a:lstStyle/>
                    <a:p>
                      <a:r>
                        <a:rPr lang="en-US" sz="1200" dirty="0"/>
                        <a:t>Returns a table with a rows containing the values that were actual (current) at the specified point in time in the past.</a:t>
                      </a:r>
                      <a:endParaRPr lang="de-DE" sz="1200" dirty="0"/>
                    </a:p>
                  </a:txBody>
                  <a:tcPr marL="99919" marR="99919"/>
                </a:tc>
                <a:extLst>
                  <a:ext uri="{0D108BD9-81ED-4DB2-BD59-A6C34878D82A}">
                    <a16:rowId xmlns:a16="http://schemas.microsoft.com/office/drawing/2014/main" val="10001"/>
                  </a:ext>
                </a:extLst>
              </a:tr>
              <a:tr h="882518">
                <a:tc>
                  <a:txBody>
                    <a:bodyPr/>
                    <a:lstStyle/>
                    <a:p>
                      <a:r>
                        <a:rPr lang="de-DE" sz="1200" dirty="0"/>
                        <a:t>FROM … TO …</a:t>
                      </a:r>
                    </a:p>
                  </a:txBody>
                  <a:tcPr marL="99919" marR="99919"/>
                </a:tc>
                <a:tc>
                  <a:txBody>
                    <a:bodyPr/>
                    <a:lstStyle/>
                    <a:p>
                      <a:r>
                        <a:rPr lang="en-US" sz="1200" dirty="0"/>
                        <a:t>SysStartTime &lt; end_date_time</a:t>
                      </a:r>
                      <a:br>
                        <a:rPr lang="en-US" sz="1200" dirty="0"/>
                      </a:br>
                      <a:r>
                        <a:rPr lang="en-US" sz="1200" dirty="0"/>
                        <a:t>AND</a:t>
                      </a:r>
                      <a:br>
                        <a:rPr lang="en-US" sz="1200" dirty="0"/>
                      </a:br>
                      <a:r>
                        <a:rPr lang="en-US" sz="1200" dirty="0"/>
                        <a:t>SysEndTime &gt; start_date_time</a:t>
                      </a:r>
                      <a:endParaRPr lang="de-DE" sz="1200" dirty="0"/>
                    </a:p>
                  </a:txBody>
                  <a:tcPr marL="99919" marR="99919"/>
                </a:tc>
                <a:tc>
                  <a:txBody>
                    <a:bodyPr/>
                    <a:lstStyle/>
                    <a:p>
                      <a:r>
                        <a:rPr lang="en-US" sz="1200" dirty="0"/>
                        <a:t>Returns a table with the values for all row versions that were active within the specified time range, regardless of whether they started being active before the &lt;start_date_time&gt; parameter value for the FROM argument or ceased being active after the &lt;end_date_time&gt; parameter value for the TO argument.</a:t>
                      </a:r>
                      <a:endParaRPr lang="de-DE" sz="1200" dirty="0"/>
                    </a:p>
                  </a:txBody>
                  <a:tcPr marL="99919" marR="99919"/>
                </a:tc>
                <a:extLst>
                  <a:ext uri="{0D108BD9-81ED-4DB2-BD59-A6C34878D82A}">
                    <a16:rowId xmlns:a16="http://schemas.microsoft.com/office/drawing/2014/main" val="10002"/>
                  </a:ext>
                </a:extLst>
              </a:tr>
              <a:tr h="882518">
                <a:tc>
                  <a:txBody>
                    <a:bodyPr/>
                    <a:lstStyle/>
                    <a:p>
                      <a:r>
                        <a:rPr lang="de-DE" sz="1200" dirty="0"/>
                        <a:t>BETWEEN</a:t>
                      </a:r>
                      <a:r>
                        <a:rPr lang="de-DE" sz="1200" baseline="0" dirty="0"/>
                        <a:t> … TO …</a:t>
                      </a:r>
                      <a:endParaRPr lang="de-DE" sz="1200" dirty="0"/>
                    </a:p>
                  </a:txBody>
                  <a:tcPr marL="99919" marR="99919"/>
                </a:tc>
                <a:tc>
                  <a:txBody>
                    <a:bodyPr/>
                    <a:lstStyle/>
                    <a:p>
                      <a:r>
                        <a:rPr lang="en-US" sz="1200" dirty="0" err="1"/>
                        <a:t>SysStartTime</a:t>
                      </a:r>
                      <a:r>
                        <a:rPr lang="en-US" sz="1200" dirty="0"/>
                        <a:t> &lt;= end_date_time</a:t>
                      </a:r>
                      <a:br>
                        <a:rPr lang="en-US" sz="1200" dirty="0"/>
                      </a:br>
                      <a:r>
                        <a:rPr lang="en-US" sz="1200" dirty="0"/>
                        <a:t>AND</a:t>
                      </a:r>
                      <a:br>
                        <a:rPr lang="en-US" sz="1200" dirty="0"/>
                      </a:br>
                      <a:r>
                        <a:rPr lang="en-US" sz="1200" dirty="0" err="1"/>
                        <a:t>SysEndTime</a:t>
                      </a:r>
                      <a:r>
                        <a:rPr lang="en-US" sz="1200" dirty="0"/>
                        <a:t> =&gt; start_date_time</a:t>
                      </a:r>
                      <a:endParaRPr lang="de-DE" sz="1200" dirty="0"/>
                    </a:p>
                  </a:txBody>
                  <a:tcPr marL="99919" marR="99919"/>
                </a:tc>
                <a:tc>
                  <a:txBody>
                    <a:bodyPr/>
                    <a:lstStyle/>
                    <a:p>
                      <a:r>
                        <a:rPr lang="en-US" sz="1200" dirty="0"/>
                        <a:t>Same as above in the FOR SYSTEM_TIME FROM &lt;start_date_time&gt;TO &lt;end_date_time&gt; description, except the table of rows returned includes rows that became active on the upper boundary defined by the &lt;end_date_time&gt; endpoint.</a:t>
                      </a:r>
                      <a:endParaRPr lang="de-DE" sz="1200" dirty="0"/>
                    </a:p>
                  </a:txBody>
                  <a:tcPr marL="99919" marR="99919"/>
                </a:tc>
                <a:extLst>
                  <a:ext uri="{0D108BD9-81ED-4DB2-BD59-A6C34878D82A}">
                    <a16:rowId xmlns:a16="http://schemas.microsoft.com/office/drawing/2014/main" val="10003"/>
                  </a:ext>
                </a:extLst>
              </a:tr>
              <a:tr h="1048361">
                <a:tc>
                  <a:txBody>
                    <a:bodyPr/>
                    <a:lstStyle/>
                    <a:p>
                      <a:r>
                        <a:rPr lang="de-DE" sz="1200" dirty="0"/>
                        <a:t>CONTAINED</a:t>
                      </a:r>
                      <a:r>
                        <a:rPr lang="de-DE" sz="1200" baseline="0" dirty="0"/>
                        <a:t> IN (…)</a:t>
                      </a:r>
                      <a:endParaRPr lang="de-DE" sz="1200" dirty="0"/>
                    </a:p>
                  </a:txBody>
                  <a:tcPr marL="99919" marR="99919"/>
                </a:tc>
                <a:tc>
                  <a:txBody>
                    <a:bodyPr/>
                    <a:lstStyle/>
                    <a:p>
                      <a:r>
                        <a:rPr lang="en-US" sz="1200" dirty="0"/>
                        <a:t>SysStartTime &gt;= start_date_time</a:t>
                      </a:r>
                    </a:p>
                    <a:p>
                      <a:r>
                        <a:rPr lang="en-US" sz="1200" dirty="0"/>
                        <a:t>AND</a:t>
                      </a:r>
                    </a:p>
                    <a:p>
                      <a:r>
                        <a:rPr lang="en-US" sz="1200" dirty="0"/>
                        <a:t>SysEndTime &lt;= end_date_time</a:t>
                      </a:r>
                      <a:endParaRPr lang="de-DE" sz="1200" dirty="0"/>
                    </a:p>
                  </a:txBody>
                  <a:tcPr marL="99919" marR="99919"/>
                </a:tc>
                <a:tc>
                  <a:txBody>
                    <a:bodyPr/>
                    <a:lstStyle/>
                    <a:p>
                      <a:r>
                        <a:rPr lang="en-US" sz="1200" dirty="0"/>
                        <a:t>Returns a table with the values for all row versions that were opened and closed within the specified time range defined by the two datetime values for the CONTAINED IN argument.</a:t>
                      </a:r>
                      <a:endParaRPr lang="de-DE" sz="1200" dirty="0"/>
                    </a:p>
                  </a:txBody>
                  <a:tcPr marL="99919" marR="99919"/>
                </a:tc>
                <a:extLst>
                  <a:ext uri="{0D108BD9-81ED-4DB2-BD59-A6C34878D82A}">
                    <a16:rowId xmlns:a16="http://schemas.microsoft.com/office/drawing/2014/main" val="10004"/>
                  </a:ext>
                </a:extLst>
              </a:tr>
              <a:tr h="532952">
                <a:tc>
                  <a:txBody>
                    <a:bodyPr/>
                    <a:lstStyle/>
                    <a:p>
                      <a:r>
                        <a:rPr lang="de-DE" sz="1200" dirty="0"/>
                        <a:t>ALL</a:t>
                      </a:r>
                    </a:p>
                  </a:txBody>
                  <a:tcPr marL="99919" marR="99919"/>
                </a:tc>
                <a:tc>
                  <a:txBody>
                    <a:bodyPr/>
                    <a:lstStyle/>
                    <a:p>
                      <a:r>
                        <a:rPr lang="de-DE" sz="1200" dirty="0"/>
                        <a:t>All </a:t>
                      </a:r>
                      <a:r>
                        <a:rPr lang="de-DE" sz="1200" dirty="0" err="1"/>
                        <a:t>rows</a:t>
                      </a:r>
                      <a:endParaRPr lang="de-DE" sz="1200" dirty="0"/>
                    </a:p>
                  </a:txBody>
                  <a:tcPr marL="99919" marR="99919"/>
                </a:tc>
                <a:tc>
                  <a:txBody>
                    <a:bodyPr/>
                    <a:lstStyle/>
                    <a:p>
                      <a:r>
                        <a:rPr lang="en-US" sz="1200" dirty="0"/>
                        <a:t>Returns the union of rows that belong to the current and the history table.</a:t>
                      </a:r>
                      <a:endParaRPr lang="de-DE" sz="1200" dirty="0"/>
                    </a:p>
                  </a:txBody>
                  <a:tcPr marL="99919" marR="99919"/>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2796666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Metadata changes in</a:t>
            </a:r>
            <a:br>
              <a:rPr lang="en-US" dirty="0"/>
            </a:br>
            <a:r>
              <a:rPr lang="en-US" dirty="0"/>
              <a:t>System Versioned Temporal Tables</a:t>
            </a:r>
          </a:p>
        </p:txBody>
      </p:sp>
      <p:sp>
        <p:nvSpPr>
          <p:cNvPr id="3" name="Inhaltsplatzhalter 2"/>
          <p:cNvSpPr>
            <a:spLocks noGrp="1"/>
          </p:cNvSpPr>
          <p:nvPr>
            <p:ph idx="1"/>
          </p:nvPr>
        </p:nvSpPr>
        <p:spPr/>
        <p:txBody>
          <a:bodyPr/>
          <a:lstStyle/>
          <a:p>
            <a:r>
              <a:rPr lang="en-US" dirty="0"/>
              <a:t>Changing of constraint NULL to NOT NULL</a:t>
            </a:r>
          </a:p>
          <a:p>
            <a:pPr lvl="1"/>
            <a:r>
              <a:rPr lang="en-US" dirty="0"/>
              <a:t>NULL becomes NOT NULL in an empty table</a:t>
            </a:r>
          </a:p>
          <a:p>
            <a:pPr lvl="1"/>
            <a:endParaRPr lang="en-US" dirty="0"/>
          </a:p>
          <a:p>
            <a:pPr lvl="1"/>
            <a:r>
              <a:rPr lang="en-US" dirty="0"/>
              <a:t>NULL becomes NOT NULL in a filled table</a:t>
            </a:r>
          </a:p>
          <a:p>
            <a:pPr lvl="1"/>
            <a:endParaRPr lang="en-US" dirty="0"/>
          </a:p>
          <a:p>
            <a:pPr lvl="1"/>
            <a:r>
              <a:rPr lang="en-US" dirty="0"/>
              <a:t>NOT NULL becomes NULL in a filled table</a:t>
            </a:r>
          </a:p>
          <a:p>
            <a:pPr lvl="1"/>
            <a:endParaRPr lang="en-US" dirty="0"/>
          </a:p>
          <a:p>
            <a:pPr marL="0" indent="0">
              <a:buNone/>
            </a:pPr>
            <a:r>
              <a:rPr lang="en-US" sz="1400" dirty="0">
                <a:hlinkClick r:id="rId2"/>
              </a:rPr>
              <a:t>http://www.db-berater.de/2016/06/temporal-tables-behandlung-von-null-einschrnkungen/</a:t>
            </a:r>
            <a:endParaRPr lang="en-US" sz="1400" dirty="0"/>
          </a:p>
        </p:txBody>
      </p:sp>
      <p:pic>
        <p:nvPicPr>
          <p:cNvPr id="4" name="Inhaltsplatzhalter 3" descr="Don’t wait just download the free demo of 1V0-604 practice test and ...">
            <a:hlinkClick r:id="rId3" action="ppaction://hlinkfile"/>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90733" y="4904606"/>
            <a:ext cx="2377380" cy="1188690"/>
          </a:xfrm>
          <a:prstGeom prst="rect">
            <a:avLst/>
          </a:prstGeom>
        </p:spPr>
      </p:pic>
    </p:spTree>
    <p:extLst>
      <p:ext uri="{BB962C8B-B14F-4D97-AF65-F5344CB8AC3E}">
        <p14:creationId xmlns:p14="http://schemas.microsoft.com/office/powerpoint/2010/main" val="9863334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Metadata changes in</a:t>
            </a:r>
            <a:br>
              <a:rPr lang="en-US" dirty="0"/>
            </a:br>
            <a:r>
              <a:rPr lang="en-US" dirty="0"/>
              <a:t>System Versioned Temporal Tables</a:t>
            </a:r>
          </a:p>
        </p:txBody>
      </p:sp>
      <p:sp>
        <p:nvSpPr>
          <p:cNvPr id="3" name="Inhaltsplatzhalter 2"/>
          <p:cNvSpPr>
            <a:spLocks noGrp="1"/>
          </p:cNvSpPr>
          <p:nvPr>
            <p:ph idx="1"/>
          </p:nvPr>
        </p:nvSpPr>
        <p:spPr/>
        <p:txBody>
          <a:bodyPr/>
          <a:lstStyle/>
          <a:p>
            <a:r>
              <a:rPr lang="en-US" dirty="0"/>
              <a:t>Adding new columns</a:t>
            </a:r>
          </a:p>
          <a:p>
            <a:pPr lvl="1"/>
            <a:r>
              <a:rPr lang="en-US" dirty="0"/>
              <a:t>New columns with </a:t>
            </a:r>
            <a:r>
              <a:rPr lang="en-US" b="1" dirty="0" err="1">
                <a:solidFill>
                  <a:srgbClr val="0070C0"/>
                </a:solidFill>
                <a:latin typeface="Consolas" panose="020B0609020204030204" pitchFamily="49" charset="0"/>
              </a:rPr>
              <a:t>NULL</a:t>
            </a:r>
            <a:r>
              <a:rPr lang="en-US" dirty="0" err="1"/>
              <a:t>able</a:t>
            </a:r>
            <a:r>
              <a:rPr lang="en-US" dirty="0"/>
              <a:t> properties</a:t>
            </a:r>
          </a:p>
          <a:p>
            <a:pPr lvl="1"/>
            <a:r>
              <a:rPr lang="en-US" dirty="0"/>
              <a:t>New columns with </a:t>
            </a:r>
            <a:r>
              <a:rPr lang="en-US" b="1" dirty="0">
                <a:solidFill>
                  <a:srgbClr val="0070C0"/>
                </a:solidFill>
                <a:latin typeface="Consolas" panose="020B0609020204030204" pitchFamily="49" charset="0"/>
              </a:rPr>
              <a:t>NOT </a:t>
            </a:r>
            <a:r>
              <a:rPr lang="en-US" b="1" dirty="0" err="1">
                <a:solidFill>
                  <a:srgbClr val="0070C0"/>
                </a:solidFill>
                <a:latin typeface="Consolas" panose="020B0609020204030204" pitchFamily="49" charset="0"/>
              </a:rPr>
              <a:t>NULL</a:t>
            </a:r>
            <a:r>
              <a:rPr lang="en-US" dirty="0" err="1"/>
              <a:t>able</a:t>
            </a:r>
            <a:r>
              <a:rPr lang="en-US" dirty="0"/>
              <a:t> properties</a:t>
            </a:r>
          </a:p>
          <a:p>
            <a:pPr lvl="1"/>
            <a:r>
              <a:rPr lang="en-US" dirty="0"/>
              <a:t>Saving DEFAULT-Constraints in</a:t>
            </a:r>
            <a:br>
              <a:rPr lang="en-US" dirty="0"/>
            </a:br>
            <a:r>
              <a:rPr lang="en-US" dirty="0"/>
              <a:t>System Versioned Temporal Table and</a:t>
            </a:r>
            <a:br>
              <a:rPr lang="en-US" dirty="0"/>
            </a:br>
            <a:r>
              <a:rPr lang="en-US" dirty="0"/>
              <a:t>History Table</a:t>
            </a:r>
          </a:p>
          <a:p>
            <a:pPr lvl="1"/>
            <a:endParaRPr lang="en-US" dirty="0"/>
          </a:p>
          <a:p>
            <a:r>
              <a:rPr lang="en-US" dirty="0"/>
              <a:t>Delete existing columns</a:t>
            </a:r>
          </a:p>
        </p:txBody>
      </p:sp>
      <p:pic>
        <p:nvPicPr>
          <p:cNvPr id="4" name="Inhaltsplatzhalter 3" descr="Don’t wait just download the free demo of 1V0-604 practice test and ...">
            <a:hlinkClick r:id="rId2"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0733" y="4869160"/>
            <a:ext cx="2377380" cy="1188690"/>
          </a:xfrm>
          <a:prstGeom prst="rect">
            <a:avLst/>
          </a:prstGeom>
        </p:spPr>
      </p:pic>
    </p:spTree>
    <p:extLst>
      <p:ext uri="{BB962C8B-B14F-4D97-AF65-F5344CB8AC3E}">
        <p14:creationId xmlns:p14="http://schemas.microsoft.com/office/powerpoint/2010/main" val="19220547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Metadata changes in</a:t>
            </a:r>
            <a:br>
              <a:rPr lang="en-US" dirty="0"/>
            </a:br>
            <a:r>
              <a:rPr lang="en-US" dirty="0"/>
              <a:t>System Versioned Temporal Tables</a:t>
            </a:r>
          </a:p>
        </p:txBody>
      </p:sp>
      <p:sp>
        <p:nvSpPr>
          <p:cNvPr id="3" name="Inhaltsplatzhalter 2"/>
          <p:cNvSpPr>
            <a:spLocks noGrp="1"/>
          </p:cNvSpPr>
          <p:nvPr>
            <p:ph idx="1"/>
          </p:nvPr>
        </p:nvSpPr>
        <p:spPr/>
        <p:txBody>
          <a:bodyPr/>
          <a:lstStyle/>
          <a:p>
            <a:r>
              <a:rPr lang="en-US" dirty="0"/>
              <a:t>Changing datatypes</a:t>
            </a:r>
          </a:p>
          <a:p>
            <a:pPr lvl="1"/>
            <a:r>
              <a:rPr lang="en-US" dirty="0"/>
              <a:t>Changing data types with fixed lengths</a:t>
            </a:r>
          </a:p>
          <a:p>
            <a:pPr lvl="1"/>
            <a:endParaRPr lang="en-US" dirty="0"/>
          </a:p>
          <a:p>
            <a:pPr lvl="1"/>
            <a:r>
              <a:rPr lang="en-US" dirty="0"/>
              <a:t>Changing data types with variable length</a:t>
            </a:r>
          </a:p>
        </p:txBody>
      </p:sp>
      <p:pic>
        <p:nvPicPr>
          <p:cNvPr id="4" name="Inhaltsplatzhalter 3" descr="Don’t wait just download the free demo of 1V0-604 practice test and ...">
            <a:hlinkClick r:id="rId2"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0733" y="4869160"/>
            <a:ext cx="2377380" cy="1188690"/>
          </a:xfrm>
          <a:prstGeom prst="rect">
            <a:avLst/>
          </a:prstGeom>
        </p:spPr>
      </p:pic>
    </p:spTree>
    <p:extLst>
      <p:ext uri="{BB962C8B-B14F-4D97-AF65-F5344CB8AC3E}">
        <p14:creationId xmlns:p14="http://schemas.microsoft.com/office/powerpoint/2010/main" val="41016580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a:t>Uwe Ricken</a:t>
            </a:r>
            <a:br>
              <a:rPr lang="de-DE" dirty="0"/>
            </a:br>
            <a:r>
              <a:rPr lang="de-DE" sz="2400" dirty="0"/>
              <a:t>db Berater GmbH</a:t>
            </a:r>
          </a:p>
        </p:txBody>
      </p:sp>
      <p:sp>
        <p:nvSpPr>
          <p:cNvPr id="2" name="Inhaltsplatzhalter 1"/>
          <p:cNvSpPr>
            <a:spLocks noGrp="1"/>
          </p:cNvSpPr>
          <p:nvPr>
            <p:ph sz="half" idx="1"/>
          </p:nvPr>
        </p:nvSpPr>
        <p:spPr>
          <a:prstGeom prst="rect">
            <a:avLst/>
          </a:prstGeom>
        </p:spPr>
        <p:txBody>
          <a:bodyPr>
            <a:normAutofit/>
          </a:bodyPr>
          <a:lstStyle/>
          <a:p>
            <a:pPr marL="0" indent="0">
              <a:buNone/>
            </a:pPr>
            <a:r>
              <a:rPr lang="en-US" sz="1400" dirty="0"/>
              <a:t>I am working with IT-systems since early 1990's and with the main focus on </a:t>
            </a:r>
            <a:r>
              <a:rPr lang="en-US" sz="1400" b="1" i="1" dirty="0">
                <a:solidFill>
                  <a:schemeClr val="accent5"/>
                </a:solidFill>
              </a:rPr>
              <a:t>Microsoft SQL Server </a:t>
            </a:r>
            <a:r>
              <a:rPr lang="en-US" sz="1400" dirty="0"/>
              <a:t>since version 6.0. I started with development of database applications in 1998 with a professional CRM-System based on Microsoft products (Microsoft Office and </a:t>
            </a:r>
            <a:r>
              <a:rPr lang="en-US" sz="1400" b="1" i="1" dirty="0">
                <a:solidFill>
                  <a:schemeClr val="accent5"/>
                </a:solidFill>
              </a:rPr>
              <a:t>Microsoft SQL Server</a:t>
            </a:r>
            <a:r>
              <a:rPr lang="en-US" sz="1400" dirty="0"/>
              <a:t>).</a:t>
            </a:r>
          </a:p>
          <a:p>
            <a:pPr marL="0" indent="0">
              <a:buNone/>
            </a:pPr>
            <a:br>
              <a:rPr lang="en-US" sz="1400" dirty="0"/>
            </a:br>
            <a:r>
              <a:rPr lang="en-US" sz="1400" dirty="0"/>
              <a:t>Since 2008 I'm focused exclusively on </a:t>
            </a:r>
            <a:r>
              <a:rPr lang="en-US" sz="1400" b="1" i="1" dirty="0">
                <a:solidFill>
                  <a:schemeClr val="accent5"/>
                </a:solidFill>
              </a:rPr>
              <a:t>Microsoft SQL Server</a:t>
            </a:r>
            <a:r>
              <a:rPr lang="en-US" sz="1400" dirty="0"/>
              <a:t> and since 2008 I'm working in 3rd level support teams for banks, insurances and global industries.</a:t>
            </a:r>
          </a:p>
          <a:p>
            <a:pPr marL="0" indent="0">
              <a:buNone/>
            </a:pPr>
            <a:endParaRPr lang="en-US" sz="1400" dirty="0"/>
          </a:p>
          <a:p>
            <a:pPr marL="0" indent="0">
              <a:buNone/>
            </a:pPr>
            <a:r>
              <a:rPr lang="en-US" sz="1400" dirty="0"/>
              <a:t>Since May 2013 I'm a </a:t>
            </a:r>
            <a:r>
              <a:rPr lang="en-US" sz="1400" b="1" dirty="0">
                <a:solidFill>
                  <a:srgbClr val="FF0000"/>
                </a:solidFill>
              </a:rPr>
              <a:t>Microsoft Certified Master: SQL Server 2008 </a:t>
            </a:r>
            <a:r>
              <a:rPr lang="en-US" sz="1400" dirty="0"/>
              <a:t>which was an amazing way into the depth of </a:t>
            </a:r>
            <a:r>
              <a:rPr lang="en-US" sz="1400" b="1" i="1" dirty="0">
                <a:solidFill>
                  <a:schemeClr val="accent5"/>
                </a:solidFill>
              </a:rPr>
              <a:t>Microsoft SQL Server</a:t>
            </a:r>
            <a:r>
              <a:rPr lang="en-US" sz="1400" dirty="0"/>
              <a:t>.</a:t>
            </a:r>
          </a:p>
          <a:p>
            <a:pPr marL="0" indent="0">
              <a:buNone/>
            </a:pPr>
            <a:endParaRPr lang="en-US" sz="1400" dirty="0"/>
          </a:p>
          <a:p>
            <a:pPr marL="0" indent="0">
              <a:buNone/>
            </a:pPr>
            <a:r>
              <a:rPr lang="en-US" sz="1400" dirty="0"/>
              <a:t>In July 2013 I have been awarded with the MVP Award for </a:t>
            </a:r>
            <a:r>
              <a:rPr lang="en-US" sz="1400" b="1" i="1" dirty="0">
                <a:solidFill>
                  <a:schemeClr val="accent5"/>
                </a:solidFill>
              </a:rPr>
              <a:t>Microsoft SQL Server</a:t>
            </a:r>
            <a:r>
              <a:rPr lang="en-US" sz="1400" dirty="0"/>
              <a:t>.</a:t>
            </a:r>
            <a:endParaRPr lang="de-DE" sz="1400" dirty="0"/>
          </a:p>
        </p:txBody>
      </p:sp>
      <p:sp>
        <p:nvSpPr>
          <p:cNvPr id="6" name="Textplatzhalter 5"/>
          <p:cNvSpPr>
            <a:spLocks noGrp="1"/>
          </p:cNvSpPr>
          <p:nvPr>
            <p:ph sz="half" idx="2"/>
          </p:nvPr>
        </p:nvSpPr>
        <p:spPr>
          <a:prstGeom prst="rect">
            <a:avLst/>
          </a:prstGeom>
        </p:spPr>
        <p:txBody>
          <a:bodyPr>
            <a:noAutofit/>
          </a:bodyPr>
          <a:lstStyle/>
          <a:p>
            <a:pPr marL="0" indent="0">
              <a:buNone/>
              <a:tabLst>
                <a:tab pos="903288" algn="l"/>
              </a:tabLst>
            </a:pPr>
            <a:r>
              <a:rPr lang="de-DE" sz="1400" b="1" dirty="0" err="1"/>
              <a:t>www</a:t>
            </a:r>
            <a:r>
              <a:rPr lang="de-DE" sz="1400" dirty="0"/>
              <a:t>:	</a:t>
            </a:r>
            <a:r>
              <a:rPr lang="de-DE" sz="1400" dirty="0">
                <a:hlinkClick r:id="rId2"/>
              </a:rPr>
              <a:t>http://www.db-berater.de</a:t>
            </a:r>
            <a:endParaRPr lang="de-DE" sz="1400" dirty="0"/>
          </a:p>
          <a:p>
            <a:pPr marL="0" indent="0">
              <a:buNone/>
              <a:tabLst>
                <a:tab pos="903288" algn="l"/>
              </a:tabLst>
            </a:pPr>
            <a:r>
              <a:rPr lang="de-DE" sz="1400" b="1" dirty="0"/>
              <a:t>email</a:t>
            </a:r>
            <a:r>
              <a:rPr lang="de-DE" sz="1400" dirty="0"/>
              <a:t>:	</a:t>
            </a:r>
            <a:r>
              <a:rPr lang="de-DE" sz="1400" dirty="0">
                <a:hlinkClick r:id="rId3"/>
              </a:rPr>
              <a:t>uwe.ricken@db-berater.de</a:t>
            </a:r>
            <a:endParaRPr lang="de-DE" sz="1400" dirty="0"/>
          </a:p>
          <a:p>
            <a:pPr marL="0" indent="0">
              <a:buNone/>
              <a:tabLst>
                <a:tab pos="903288" algn="l"/>
              </a:tabLst>
            </a:pPr>
            <a:r>
              <a:rPr lang="de-DE" sz="1400" b="1" dirty="0" err="1"/>
              <a:t>blog</a:t>
            </a:r>
            <a:r>
              <a:rPr lang="de-DE" sz="1400" dirty="0"/>
              <a:t>:	</a:t>
            </a:r>
            <a:r>
              <a:rPr lang="de-DE" sz="1400" dirty="0">
                <a:hlinkClick r:id="rId4"/>
              </a:rPr>
              <a:t>http://www.sqlmaster.de</a:t>
            </a:r>
            <a:endParaRPr lang="de-DE" sz="1400" dirty="0"/>
          </a:p>
          <a:p>
            <a:pPr marL="0" indent="0">
              <a:buNone/>
              <a:tabLst>
                <a:tab pos="903288" algn="l"/>
              </a:tabLst>
            </a:pPr>
            <a:r>
              <a:rPr lang="de-DE" sz="1400" b="1" dirty="0" err="1"/>
              <a:t>twitter</a:t>
            </a:r>
            <a:r>
              <a:rPr lang="de-DE" sz="1400" dirty="0"/>
              <a:t>:	</a:t>
            </a:r>
            <a:r>
              <a:rPr lang="de-DE" sz="1400" dirty="0">
                <a:hlinkClick r:id="rId5"/>
              </a:rPr>
              <a:t>@dbberater</a:t>
            </a:r>
            <a:endParaRPr lang="de-DE" sz="1400" dirty="0"/>
          </a:p>
          <a:p>
            <a:pPr marL="0" indent="0">
              <a:buNone/>
              <a:tabLst>
                <a:tab pos="903288" algn="l"/>
              </a:tabLst>
            </a:pPr>
            <a:r>
              <a:rPr lang="de-DE" sz="1400" b="1" dirty="0" err="1"/>
              <a:t>xing</a:t>
            </a:r>
            <a:r>
              <a:rPr lang="de-DE" sz="1400" b="1" dirty="0"/>
              <a:t>:</a:t>
            </a:r>
            <a:r>
              <a:rPr lang="de-DE" sz="1400" dirty="0"/>
              <a:t>	</a:t>
            </a:r>
            <a:r>
              <a:rPr lang="de-DE" sz="1400" dirty="0">
                <a:hlinkClick r:id="rId6"/>
              </a:rPr>
              <a:t>http://www.xing.com/profile/Uwe_Ricken</a:t>
            </a:r>
            <a:endParaRPr lang="de-DE" sz="1400" dirty="0"/>
          </a:p>
        </p:txBody>
      </p:sp>
      <p:pic>
        <p:nvPicPr>
          <p:cNvPr id="3" name="Grafik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97600" y="3408667"/>
            <a:ext cx="1872208" cy="1872208"/>
          </a:xfrm>
          <a:prstGeom prst="rect">
            <a:avLst/>
          </a:prstGeom>
        </p:spPr>
      </p:pic>
      <p:pic>
        <p:nvPicPr>
          <p:cNvPr id="7" name="Grafik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44272" y="3494589"/>
            <a:ext cx="1143000" cy="835819"/>
          </a:xfrm>
          <a:prstGeom prst="rect">
            <a:avLst/>
          </a:prstGeom>
        </p:spPr>
      </p:pic>
      <p:pic>
        <p:nvPicPr>
          <p:cNvPr id="8" name="Grafik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890472" y="3494589"/>
            <a:ext cx="1143000" cy="857250"/>
          </a:xfrm>
          <a:prstGeom prst="rect">
            <a:avLst/>
          </a:prstGeom>
        </p:spPr>
      </p:pic>
      <p:pic>
        <p:nvPicPr>
          <p:cNvPr id="9" name="Grafik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544272" y="4682330"/>
            <a:ext cx="1458954" cy="598545"/>
          </a:xfrm>
          <a:prstGeom prst="rect">
            <a:avLst/>
          </a:prstGeom>
        </p:spPr>
      </p:pic>
    </p:spTree>
    <p:extLst>
      <p:ext uri="{BB962C8B-B14F-4D97-AF65-F5344CB8AC3E}">
        <p14:creationId xmlns:p14="http://schemas.microsoft.com/office/powerpoint/2010/main" val="9926671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Renaming objects</a:t>
            </a:r>
            <a:br>
              <a:rPr lang="en-US" dirty="0"/>
            </a:br>
            <a:r>
              <a:rPr lang="en-US" dirty="0"/>
              <a:t>System Versioned Temporal Tables</a:t>
            </a:r>
          </a:p>
        </p:txBody>
      </p:sp>
      <p:sp>
        <p:nvSpPr>
          <p:cNvPr id="3" name="Inhaltsplatzhalter 2"/>
          <p:cNvSpPr>
            <a:spLocks noGrp="1"/>
          </p:cNvSpPr>
          <p:nvPr>
            <p:ph idx="1"/>
          </p:nvPr>
        </p:nvSpPr>
        <p:spPr/>
        <p:txBody>
          <a:bodyPr>
            <a:normAutofit fontScale="85000" lnSpcReduction="20000"/>
          </a:bodyPr>
          <a:lstStyle/>
          <a:p>
            <a:r>
              <a:rPr lang="en-US" dirty="0"/>
              <a:t>Renaming table names</a:t>
            </a:r>
          </a:p>
          <a:p>
            <a:endParaRPr lang="en-US" dirty="0"/>
          </a:p>
          <a:p>
            <a:r>
              <a:rPr lang="en-US" dirty="0"/>
              <a:t>Renaming columns in “System Versioned Temporal Table”</a:t>
            </a:r>
          </a:p>
          <a:p>
            <a:endParaRPr lang="en-US" dirty="0"/>
          </a:p>
          <a:p>
            <a:r>
              <a:rPr lang="en-US" dirty="0"/>
              <a:t>Renaming columns in “History Table”</a:t>
            </a:r>
          </a:p>
          <a:p>
            <a:endParaRPr lang="en-US" dirty="0"/>
          </a:p>
          <a:p>
            <a:r>
              <a:rPr lang="en-US" dirty="0"/>
              <a:t>Renaming columns when “System Versioned Temporal Table” is deactivated</a:t>
            </a:r>
          </a:p>
          <a:p>
            <a:endParaRPr lang="en-US" dirty="0"/>
          </a:p>
          <a:p>
            <a:pPr marL="0" indent="0">
              <a:buNone/>
            </a:pPr>
            <a:endParaRPr lang="en-US" dirty="0"/>
          </a:p>
          <a:p>
            <a:pPr marL="0" indent="0">
              <a:buNone/>
            </a:pPr>
            <a:r>
              <a:rPr lang="en-US" sz="1400" dirty="0">
                <a:hlinkClick r:id="rId2"/>
              </a:rPr>
              <a:t>http://www.db-berater.de/2016/06/temporal-tables-umbenennung-von-metadaten/</a:t>
            </a:r>
            <a:endParaRPr lang="en-US" sz="1400" dirty="0"/>
          </a:p>
        </p:txBody>
      </p:sp>
      <p:pic>
        <p:nvPicPr>
          <p:cNvPr id="4" name="Inhaltsplatzhalter 3" descr="Don’t wait just download the free demo of 1V0-604 practice test and ...">
            <a:hlinkClick r:id="rId3" action="ppaction://hlinkfile"/>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90733" y="4869160"/>
            <a:ext cx="2377380" cy="1188690"/>
          </a:xfrm>
          <a:prstGeom prst="rect">
            <a:avLst/>
          </a:prstGeom>
        </p:spPr>
      </p:pic>
    </p:spTree>
    <p:extLst>
      <p:ext uri="{BB962C8B-B14F-4D97-AF65-F5344CB8AC3E}">
        <p14:creationId xmlns:p14="http://schemas.microsoft.com/office/powerpoint/2010/main" val="31913390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Using Triggers in</a:t>
            </a:r>
            <a:br>
              <a:rPr lang="en-US" dirty="0"/>
            </a:br>
            <a:r>
              <a:rPr lang="en-US" dirty="0"/>
              <a:t>System Versioned Temporal Tables</a:t>
            </a:r>
          </a:p>
        </p:txBody>
      </p:sp>
      <p:sp>
        <p:nvSpPr>
          <p:cNvPr id="3" name="Inhaltsplatzhalter 2"/>
          <p:cNvSpPr>
            <a:spLocks noGrp="1"/>
          </p:cNvSpPr>
          <p:nvPr>
            <p:ph idx="1"/>
          </p:nvPr>
        </p:nvSpPr>
        <p:spPr/>
        <p:txBody>
          <a:bodyPr/>
          <a:lstStyle/>
          <a:p>
            <a:r>
              <a:rPr lang="en-US" dirty="0"/>
              <a:t>Triggers create duplicate record in History Table!</a:t>
            </a:r>
          </a:p>
          <a:p>
            <a:endParaRPr lang="en-US" dirty="0"/>
          </a:p>
          <a:p>
            <a:r>
              <a:rPr lang="en-US" dirty="0"/>
              <a:t>Instead of Trigger are not allowed in System Versioned-Temporal Tables!</a:t>
            </a:r>
          </a:p>
          <a:p>
            <a:endParaRPr lang="en-US" dirty="0"/>
          </a:p>
          <a:p>
            <a:pPr marL="0" indent="0">
              <a:buNone/>
            </a:pPr>
            <a:r>
              <a:rPr lang="en-US" sz="1400" dirty="0">
                <a:hlinkClick r:id="rId2"/>
              </a:rPr>
              <a:t>http://www.db-berater.de/2016/07/temporal-tables-verwendung-von-triggern/</a:t>
            </a:r>
            <a:endParaRPr lang="en-US" sz="1400" dirty="0"/>
          </a:p>
        </p:txBody>
      </p:sp>
      <p:pic>
        <p:nvPicPr>
          <p:cNvPr id="4" name="Inhaltsplatzhalter 3" descr="Don’t wait just download the free demo of 1V0-604 practice test and ...">
            <a:hlinkClick r:id="rId3" action="ppaction://hlinkfile"/>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90733" y="4869160"/>
            <a:ext cx="2377380" cy="1188690"/>
          </a:xfrm>
          <a:prstGeom prst="rect">
            <a:avLst/>
          </a:prstGeom>
        </p:spPr>
      </p:pic>
    </p:spTree>
    <p:extLst>
      <p:ext uri="{BB962C8B-B14F-4D97-AF65-F5344CB8AC3E}">
        <p14:creationId xmlns:p14="http://schemas.microsoft.com/office/powerpoint/2010/main" val="5210489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Variable PRIMARY KEYS in</a:t>
            </a:r>
            <a:br>
              <a:rPr lang="en-US" dirty="0"/>
            </a:br>
            <a:r>
              <a:rPr lang="en-US" dirty="0"/>
              <a:t>System Versioned Temporal Tables</a:t>
            </a:r>
          </a:p>
        </p:txBody>
      </p:sp>
      <p:sp>
        <p:nvSpPr>
          <p:cNvPr id="3" name="Inhaltsplatzhalter 2"/>
          <p:cNvSpPr>
            <a:spLocks noGrp="1"/>
          </p:cNvSpPr>
          <p:nvPr>
            <p:ph idx="1"/>
          </p:nvPr>
        </p:nvSpPr>
        <p:spPr/>
        <p:txBody>
          <a:bodyPr>
            <a:normAutofit lnSpcReduction="10000"/>
          </a:bodyPr>
          <a:lstStyle/>
          <a:p>
            <a:r>
              <a:rPr lang="en-US" dirty="0"/>
              <a:t>A PRIMARY KEY is required for using System Versioned Temporal Tables</a:t>
            </a:r>
          </a:p>
          <a:p>
            <a:r>
              <a:rPr lang="en-US" dirty="0"/>
              <a:t>A variable PK may lead to information loss when the data will be queried by the syntax for System Versioned Temporal Tables</a:t>
            </a:r>
          </a:p>
          <a:p>
            <a:endParaRPr lang="en-US" dirty="0"/>
          </a:p>
          <a:p>
            <a:r>
              <a:rPr lang="en-US" dirty="0"/>
              <a:t>Make sure you don’t allow changing values for the PK!</a:t>
            </a:r>
          </a:p>
        </p:txBody>
      </p:sp>
      <p:pic>
        <p:nvPicPr>
          <p:cNvPr id="4" name="Inhaltsplatzhalter 3" descr="Don’t wait just download the free demo of 1V0-604 practice test and ...">
            <a:hlinkClick r:id="rId2"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0733" y="4869160"/>
            <a:ext cx="2377380" cy="1188690"/>
          </a:xfrm>
          <a:prstGeom prst="rect">
            <a:avLst/>
          </a:prstGeom>
        </p:spPr>
      </p:pic>
    </p:spTree>
    <p:extLst>
      <p:ext uri="{BB962C8B-B14F-4D97-AF65-F5344CB8AC3E}">
        <p14:creationId xmlns:p14="http://schemas.microsoft.com/office/powerpoint/2010/main" val="23523171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Security configuration in</a:t>
            </a:r>
            <a:br>
              <a:rPr lang="en-US" dirty="0"/>
            </a:br>
            <a:r>
              <a:rPr lang="en-US" dirty="0"/>
              <a:t>System Versioned Temporal Tables</a:t>
            </a:r>
          </a:p>
        </p:txBody>
      </p:sp>
      <p:sp>
        <p:nvSpPr>
          <p:cNvPr id="3" name="Inhaltsplatzhalter 2"/>
          <p:cNvSpPr>
            <a:spLocks noGrp="1"/>
          </p:cNvSpPr>
          <p:nvPr>
            <p:ph idx="1"/>
          </p:nvPr>
        </p:nvSpPr>
        <p:spPr/>
        <p:txBody>
          <a:bodyPr/>
          <a:lstStyle/>
          <a:p>
            <a:r>
              <a:rPr lang="en-US" dirty="0"/>
              <a:t>Activation and deactivation of SYSTEM_VERSIONING requires CONTROL-permissions for the actual table as for the History Table</a:t>
            </a:r>
          </a:p>
          <a:p>
            <a:r>
              <a:rPr lang="en-US" dirty="0"/>
              <a:t>When SYSTEM_VERSIONING is set to ON, no data in History </a:t>
            </a:r>
            <a:r>
              <a:rPr lang="en-US" dirty="0" err="1"/>
              <a:t>Tabelle</a:t>
            </a:r>
            <a:r>
              <a:rPr lang="en-US" dirty="0"/>
              <a:t> can be changed</a:t>
            </a:r>
          </a:p>
          <a:p>
            <a:r>
              <a:rPr lang="en-US" b="1" dirty="0">
                <a:solidFill>
                  <a:srgbClr val="FF0000"/>
                </a:solidFill>
              </a:rPr>
              <a:t>Querying data in History </a:t>
            </a:r>
            <a:r>
              <a:rPr lang="en-US" b="1" dirty="0" err="1">
                <a:solidFill>
                  <a:srgbClr val="FF0000"/>
                </a:solidFill>
              </a:rPr>
              <a:t>Tabelle</a:t>
            </a:r>
            <a:r>
              <a:rPr lang="en-US" b="1" dirty="0">
                <a:solidFill>
                  <a:srgbClr val="FF0000"/>
                </a:solidFill>
              </a:rPr>
              <a:t> requires SELECT-permission</a:t>
            </a:r>
          </a:p>
          <a:p>
            <a:endParaRPr lang="en-US" b="1" dirty="0">
              <a:solidFill>
                <a:srgbClr val="FF0000"/>
              </a:solidFill>
            </a:endParaRPr>
          </a:p>
        </p:txBody>
      </p:sp>
      <p:pic>
        <p:nvPicPr>
          <p:cNvPr id="4" name="Inhaltsplatzhalter 3" descr="Don’t wait just download the free demo of 1V0-604 practice test and ...">
            <a:hlinkClick r:id="rId2"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0733" y="4869160"/>
            <a:ext cx="2377380" cy="1188690"/>
          </a:xfrm>
          <a:prstGeom prst="rect">
            <a:avLst/>
          </a:prstGeom>
        </p:spPr>
      </p:pic>
    </p:spTree>
    <p:extLst>
      <p:ext uri="{BB962C8B-B14F-4D97-AF65-F5344CB8AC3E}">
        <p14:creationId xmlns:p14="http://schemas.microsoft.com/office/powerpoint/2010/main" val="46295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hteck 13"/>
          <p:cNvSpPr/>
          <p:nvPr/>
        </p:nvSpPr>
        <p:spPr>
          <a:xfrm>
            <a:off x="6447608" y="3128784"/>
            <a:ext cx="1944216" cy="288032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400" b="1" dirty="0">
                <a:solidFill>
                  <a:schemeClr val="tx1"/>
                </a:solidFill>
              </a:rPr>
              <a:t>Drive S:</a:t>
            </a:r>
          </a:p>
        </p:txBody>
      </p:sp>
      <p:sp>
        <p:nvSpPr>
          <p:cNvPr id="13" name="Rechteck 12"/>
          <p:cNvSpPr/>
          <p:nvPr/>
        </p:nvSpPr>
        <p:spPr>
          <a:xfrm>
            <a:off x="3819316" y="3128784"/>
            <a:ext cx="1944216" cy="288032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400" b="1" dirty="0">
                <a:solidFill>
                  <a:schemeClr val="tx1"/>
                </a:solidFill>
              </a:rPr>
              <a:t>Drive F:</a:t>
            </a:r>
          </a:p>
        </p:txBody>
      </p:sp>
      <p:sp>
        <p:nvSpPr>
          <p:cNvPr id="4" name="Titel 3"/>
          <p:cNvSpPr>
            <a:spLocks noGrp="1"/>
          </p:cNvSpPr>
          <p:nvPr>
            <p:ph type="title"/>
          </p:nvPr>
        </p:nvSpPr>
        <p:spPr/>
        <p:txBody>
          <a:bodyPr/>
          <a:lstStyle/>
          <a:p>
            <a:r>
              <a:rPr lang="en-US" dirty="0"/>
              <a:t>Best Practice/Architecture for</a:t>
            </a:r>
            <a:br>
              <a:rPr lang="en-US" dirty="0"/>
            </a:br>
            <a:r>
              <a:rPr lang="en-US" dirty="0"/>
              <a:t>System Versioned Temporal Tables</a:t>
            </a:r>
          </a:p>
        </p:txBody>
      </p:sp>
      <p:sp>
        <p:nvSpPr>
          <p:cNvPr id="6" name="Flussdiagramm: Magnetplattenspeicher 5"/>
          <p:cNvSpPr/>
          <p:nvPr/>
        </p:nvSpPr>
        <p:spPr>
          <a:xfrm>
            <a:off x="5583512" y="1400592"/>
            <a:ext cx="1008112" cy="1152128"/>
          </a:xfrm>
          <a:prstGeom prst="flowChartMagneticDisk">
            <a:avLst/>
          </a:prstGeom>
          <a:solidFill>
            <a:srgbClr val="FFC000"/>
          </a:solid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Customer</a:t>
            </a:r>
            <a:br>
              <a:rPr lang="en-US" sz="1400" b="1" dirty="0">
                <a:solidFill>
                  <a:schemeClr val="tx1"/>
                </a:solidFill>
              </a:rPr>
            </a:br>
            <a:r>
              <a:rPr lang="en-US" sz="1400" b="1" dirty="0">
                <a:solidFill>
                  <a:schemeClr val="tx1"/>
                </a:solidFill>
              </a:rPr>
              <a:t>Orders</a:t>
            </a:r>
          </a:p>
        </p:txBody>
      </p:sp>
      <p:sp>
        <p:nvSpPr>
          <p:cNvPr id="7" name="Rechteck 6"/>
          <p:cNvSpPr/>
          <p:nvPr/>
        </p:nvSpPr>
        <p:spPr>
          <a:xfrm>
            <a:off x="3927328" y="3528536"/>
            <a:ext cx="1656184"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a:solidFill>
                  <a:schemeClr val="bg1"/>
                </a:solidFill>
              </a:rPr>
              <a:t>Filegroup</a:t>
            </a:r>
            <a:br>
              <a:rPr lang="en-US" sz="1400" b="1" dirty="0">
                <a:solidFill>
                  <a:schemeClr val="bg1"/>
                </a:solidFill>
              </a:rPr>
            </a:br>
            <a:r>
              <a:rPr lang="en-US" sz="1400" b="1" dirty="0">
                <a:solidFill>
                  <a:schemeClr val="bg1"/>
                </a:solidFill>
              </a:rPr>
              <a:t>PRIMARY</a:t>
            </a:r>
          </a:p>
        </p:txBody>
      </p:sp>
      <p:sp>
        <p:nvSpPr>
          <p:cNvPr id="8" name="Rechteck 7"/>
          <p:cNvSpPr/>
          <p:nvPr/>
        </p:nvSpPr>
        <p:spPr>
          <a:xfrm>
            <a:off x="6591624" y="3528536"/>
            <a:ext cx="1656184"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a:solidFill>
                  <a:schemeClr val="bg1"/>
                </a:solidFill>
              </a:rPr>
              <a:t>Filegroup</a:t>
            </a:r>
            <a:br>
              <a:rPr lang="en-US" sz="1400" b="1" dirty="0">
                <a:solidFill>
                  <a:schemeClr val="bg1"/>
                </a:solidFill>
              </a:rPr>
            </a:br>
            <a:r>
              <a:rPr lang="en-US" sz="1400" b="1" dirty="0">
                <a:solidFill>
                  <a:schemeClr val="bg1"/>
                </a:solidFill>
              </a:rPr>
              <a:t>HISTORY</a:t>
            </a:r>
          </a:p>
        </p:txBody>
      </p:sp>
      <p:graphicFrame>
        <p:nvGraphicFramePr>
          <p:cNvPr id="9" name="Tabelle 8"/>
          <p:cNvGraphicFramePr>
            <a:graphicFrameLocks noGrp="1"/>
          </p:cNvGraphicFramePr>
          <p:nvPr>
            <p:extLst/>
          </p:nvPr>
        </p:nvGraphicFramePr>
        <p:xfrm>
          <a:off x="3927328" y="4730968"/>
          <a:ext cx="1656184" cy="1112520"/>
        </p:xfrm>
        <a:graphic>
          <a:graphicData uri="http://schemas.openxmlformats.org/drawingml/2006/table">
            <a:tbl>
              <a:tblPr firstRow="1" bandRow="1">
                <a:tableStyleId>{5C22544A-7EE6-4342-B048-85BDC9FD1C3A}</a:tableStyleId>
              </a:tblPr>
              <a:tblGrid>
                <a:gridCol w="1656184">
                  <a:extLst>
                    <a:ext uri="{9D8B030D-6E8A-4147-A177-3AD203B41FA5}">
                      <a16:colId xmlns:a16="http://schemas.microsoft.com/office/drawing/2014/main" val="20000"/>
                    </a:ext>
                  </a:extLst>
                </a:gridCol>
              </a:tblGrid>
              <a:tr h="370840">
                <a:tc>
                  <a:txBody>
                    <a:bodyPr/>
                    <a:lstStyle/>
                    <a:p>
                      <a:pPr algn="ctr"/>
                      <a:r>
                        <a:rPr lang="de-DE" sz="1500" b="1" dirty="0">
                          <a:solidFill>
                            <a:schemeClr val="bg1"/>
                          </a:solidFill>
                        </a:rPr>
                        <a:t>dbo</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marL="0" indent="0" algn="ctr">
                        <a:buFont typeface="Arial" panose="020B0604020202020204" pitchFamily="34" charset="0"/>
                        <a:buNone/>
                      </a:pPr>
                      <a:r>
                        <a:rPr lang="de-DE" sz="1500" b="1" dirty="0">
                          <a:solidFill>
                            <a:schemeClr val="tx1"/>
                          </a:solidFill>
                        </a:rPr>
                        <a:t>Customer</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marL="0" indent="0" algn="ctr">
                        <a:buFont typeface="Arial" panose="020B0604020202020204" pitchFamily="34" charset="0"/>
                        <a:buNone/>
                      </a:pPr>
                      <a:r>
                        <a:rPr lang="de-DE" sz="1500" b="1" dirty="0" err="1">
                          <a:solidFill>
                            <a:schemeClr val="tx1"/>
                          </a:solidFill>
                        </a:rPr>
                        <a:t>Invoices</a:t>
                      </a:r>
                      <a:endParaRPr lang="de-DE" sz="1500" b="1"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graphicFrame>
        <p:nvGraphicFramePr>
          <p:cNvPr id="10" name="Tabelle 9"/>
          <p:cNvGraphicFramePr>
            <a:graphicFrameLocks noGrp="1"/>
          </p:cNvGraphicFramePr>
          <p:nvPr>
            <p:extLst/>
          </p:nvPr>
        </p:nvGraphicFramePr>
        <p:xfrm>
          <a:off x="6591624" y="4730968"/>
          <a:ext cx="1656184" cy="1112520"/>
        </p:xfrm>
        <a:graphic>
          <a:graphicData uri="http://schemas.openxmlformats.org/drawingml/2006/table">
            <a:tbl>
              <a:tblPr firstRow="1" bandRow="1">
                <a:tableStyleId>{5C22544A-7EE6-4342-B048-85BDC9FD1C3A}</a:tableStyleId>
              </a:tblPr>
              <a:tblGrid>
                <a:gridCol w="1656184">
                  <a:extLst>
                    <a:ext uri="{9D8B030D-6E8A-4147-A177-3AD203B41FA5}">
                      <a16:colId xmlns:a16="http://schemas.microsoft.com/office/drawing/2014/main" val="20000"/>
                    </a:ext>
                  </a:extLst>
                </a:gridCol>
              </a:tblGrid>
              <a:tr h="370840">
                <a:tc>
                  <a:txBody>
                    <a:bodyPr/>
                    <a:lstStyle/>
                    <a:p>
                      <a:pPr algn="ctr"/>
                      <a:r>
                        <a:rPr lang="de-DE" sz="1500" b="1" dirty="0">
                          <a:solidFill>
                            <a:schemeClr val="bg1"/>
                          </a:solidFill>
                        </a:rPr>
                        <a:t>HISTORY</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marL="0" indent="0" algn="ctr">
                        <a:buFont typeface="Arial" panose="020B0604020202020204" pitchFamily="34" charset="0"/>
                        <a:buNone/>
                      </a:pPr>
                      <a:r>
                        <a:rPr lang="de-DE" sz="1500" b="1" dirty="0">
                          <a:solidFill>
                            <a:schemeClr val="tx1"/>
                          </a:solidFill>
                        </a:rPr>
                        <a:t>Customer</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marL="0" indent="0" algn="ctr">
                        <a:buFont typeface="Arial" panose="020B0604020202020204" pitchFamily="34" charset="0"/>
                        <a:buNone/>
                      </a:pPr>
                      <a:r>
                        <a:rPr lang="de-DE" sz="1500" b="1" dirty="0" err="1">
                          <a:solidFill>
                            <a:schemeClr val="tx1"/>
                          </a:solidFill>
                        </a:rPr>
                        <a:t>Invoices</a:t>
                      </a:r>
                      <a:endParaRPr lang="de-DE" sz="1500" b="1"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cxnSp>
        <p:nvCxnSpPr>
          <p:cNvPr id="16" name="Gewinkelte Verbindung 15"/>
          <p:cNvCxnSpPr>
            <a:stCxn id="6" idx="3"/>
            <a:endCxn id="13" idx="0"/>
          </p:cNvCxnSpPr>
          <p:nvPr/>
        </p:nvCxnSpPr>
        <p:spPr>
          <a:xfrm rot="5400000">
            <a:off x="5151464" y="2192680"/>
            <a:ext cx="576064" cy="1296144"/>
          </a:xfrm>
          <a:prstGeom prst="bentConnector3">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Gewinkelte Verbindung 16"/>
          <p:cNvCxnSpPr>
            <a:stCxn id="6" idx="3"/>
            <a:endCxn id="14" idx="0"/>
          </p:cNvCxnSpPr>
          <p:nvPr/>
        </p:nvCxnSpPr>
        <p:spPr>
          <a:xfrm rot="16200000" flipH="1">
            <a:off x="6465610" y="2174678"/>
            <a:ext cx="576064" cy="1332148"/>
          </a:xfrm>
          <a:prstGeom prst="bentConnector3">
            <a:avLst>
              <a:gd name="adj1" fmla="val 50000"/>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2" name="Gruppieren 11"/>
          <p:cNvGrpSpPr/>
          <p:nvPr/>
        </p:nvGrpSpPr>
        <p:grpSpPr>
          <a:xfrm>
            <a:off x="8751864" y="3095083"/>
            <a:ext cx="1376584" cy="1904640"/>
            <a:chOff x="7299872" y="1932211"/>
            <a:chExt cx="1376584" cy="1904640"/>
          </a:xfrm>
        </p:grpSpPr>
        <p:pic>
          <p:nvPicPr>
            <p:cNvPr id="1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9604" t="2453" r="4066" b="50791"/>
            <a:stretch/>
          </p:blipFill>
          <p:spPr bwMode="auto">
            <a:xfrm>
              <a:off x="7308304" y="1932211"/>
              <a:ext cx="1368152" cy="157557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feld 17"/>
            <p:cNvSpPr txBox="1"/>
            <p:nvPr/>
          </p:nvSpPr>
          <p:spPr>
            <a:xfrm>
              <a:off x="7299872" y="3529074"/>
              <a:ext cx="1376583" cy="307777"/>
            </a:xfrm>
            <a:prstGeom prst="rect">
              <a:avLst/>
            </a:prstGeom>
            <a:noFill/>
            <a:ln>
              <a:solidFill>
                <a:schemeClr val="tx1"/>
              </a:solidFill>
            </a:ln>
          </p:spPr>
          <p:txBody>
            <a:bodyPr wrap="square" rtlCol="0">
              <a:spAutoFit/>
            </a:bodyPr>
            <a:lstStyle/>
            <a:p>
              <a:pPr algn="ctr"/>
              <a:r>
                <a:rPr lang="en-US" sz="1400" b="1" dirty="0" err="1"/>
                <a:t>Data_Reader</a:t>
              </a:r>
              <a:endParaRPr lang="en-US" sz="1400" b="1" dirty="0"/>
            </a:p>
          </p:txBody>
        </p:sp>
      </p:grpSp>
      <p:cxnSp>
        <p:nvCxnSpPr>
          <p:cNvPr id="19" name="Gerade Verbindung 18"/>
          <p:cNvCxnSpPr/>
          <p:nvPr/>
        </p:nvCxnSpPr>
        <p:spPr>
          <a:xfrm>
            <a:off x="6447608" y="4568944"/>
            <a:ext cx="1944216" cy="0"/>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93004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Dynamic Data Masking in</a:t>
            </a:r>
            <a:br>
              <a:rPr lang="en-US" dirty="0"/>
            </a:br>
            <a:r>
              <a:rPr lang="en-US" dirty="0"/>
              <a:t>System Versioned Temporal Tables</a:t>
            </a:r>
          </a:p>
        </p:txBody>
      </p:sp>
      <p:sp>
        <p:nvSpPr>
          <p:cNvPr id="3" name="Inhaltsplatzhalter 2"/>
          <p:cNvSpPr>
            <a:spLocks noGrp="1"/>
          </p:cNvSpPr>
          <p:nvPr>
            <p:ph idx="1"/>
          </p:nvPr>
        </p:nvSpPr>
        <p:spPr/>
        <p:txBody>
          <a:bodyPr>
            <a:normAutofit fontScale="92500" lnSpcReduction="20000"/>
          </a:bodyPr>
          <a:lstStyle/>
          <a:p>
            <a:r>
              <a:rPr lang="en-US" dirty="0"/>
              <a:t>A central data masking policy acts directly on sensitive fields in the database.</a:t>
            </a:r>
          </a:p>
          <a:p>
            <a:r>
              <a:rPr lang="en-US" dirty="0"/>
              <a:t>Designate privileged users or roles that do have access to the sensitive data.</a:t>
            </a:r>
          </a:p>
          <a:p>
            <a:r>
              <a:rPr lang="en-US" dirty="0"/>
              <a:t>DDM features full masking and partial masking functions, as well as a random mask for numeric data.</a:t>
            </a:r>
          </a:p>
          <a:p>
            <a:r>
              <a:rPr lang="en-US" dirty="0"/>
              <a:t>Simple Transact-SQL commands define and manage masks</a:t>
            </a:r>
          </a:p>
          <a:p>
            <a:r>
              <a:rPr lang="en-US" dirty="0"/>
              <a:t>Dynamic Data Masking does not encrypt the data. Data can be ascertain by Brute-Force attacks!</a:t>
            </a:r>
          </a:p>
        </p:txBody>
      </p:sp>
      <p:pic>
        <p:nvPicPr>
          <p:cNvPr id="4" name="Inhaltsplatzhalter 3" descr="Don’t wait just download the free demo of 1V0-604 practice test and ...">
            <a:hlinkClick r:id="rId2"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0733" y="4869160"/>
            <a:ext cx="2377380" cy="1188690"/>
          </a:xfrm>
          <a:prstGeom prst="rect">
            <a:avLst/>
          </a:prstGeom>
        </p:spPr>
      </p:pic>
    </p:spTree>
    <p:extLst>
      <p:ext uri="{BB962C8B-B14F-4D97-AF65-F5344CB8AC3E}">
        <p14:creationId xmlns:p14="http://schemas.microsoft.com/office/powerpoint/2010/main" val="14164796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Row Level Security in</a:t>
            </a:r>
            <a:br>
              <a:rPr lang="en-US" dirty="0"/>
            </a:br>
            <a:r>
              <a:rPr lang="en-US" dirty="0"/>
              <a:t>System Versioned Temporal Tables</a:t>
            </a:r>
          </a:p>
        </p:txBody>
      </p:sp>
      <p:sp>
        <p:nvSpPr>
          <p:cNvPr id="3" name="Inhaltsplatzhalter 2"/>
          <p:cNvSpPr>
            <a:spLocks noGrp="1"/>
          </p:cNvSpPr>
          <p:nvPr>
            <p:ph idx="1"/>
          </p:nvPr>
        </p:nvSpPr>
        <p:spPr/>
        <p:txBody>
          <a:bodyPr>
            <a:normAutofit fontScale="77500" lnSpcReduction="20000"/>
          </a:bodyPr>
          <a:lstStyle/>
          <a:p>
            <a:r>
              <a:rPr lang="en-US" dirty="0"/>
              <a:t>System Versioned Temporal Tables are compatible with Row Level Security.</a:t>
            </a:r>
          </a:p>
          <a:p>
            <a:r>
              <a:rPr lang="en-US" dirty="0"/>
              <a:t>Row-Level Security enables customers to control access to rows in a database table based on the characteristics of the user executing a query (e.g., group membership or execution context). </a:t>
            </a:r>
          </a:p>
          <a:p>
            <a:r>
              <a:rPr lang="en-US" dirty="0"/>
              <a:t>Row-Level Security (RLS) simplifies the design and coding of security in your application. RLS enables you to implement restrictions on data row access. For example ensuring that workers can access only those data rows that are pertinent to their department, or restricting a customer's data access to only the data relevant to their company. </a:t>
            </a:r>
          </a:p>
          <a:p>
            <a:r>
              <a:rPr lang="en-US" dirty="0"/>
              <a:t>Every Table need to have a dedicated security predicate.</a:t>
            </a:r>
          </a:p>
        </p:txBody>
      </p:sp>
      <p:pic>
        <p:nvPicPr>
          <p:cNvPr id="4" name="Inhaltsplatzhalter 3" descr="Don’t wait just download the free demo of 1V0-604 practice test and ...">
            <a:hlinkClick r:id="rId2"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0733" y="4869160"/>
            <a:ext cx="2377380" cy="1188690"/>
          </a:xfrm>
          <a:prstGeom prst="rect">
            <a:avLst/>
          </a:prstGeom>
        </p:spPr>
      </p:pic>
    </p:spTree>
    <p:extLst>
      <p:ext uri="{BB962C8B-B14F-4D97-AF65-F5344CB8AC3E}">
        <p14:creationId xmlns:p14="http://schemas.microsoft.com/office/powerpoint/2010/main" val="12808699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Calculated columns in</a:t>
            </a:r>
            <a:br>
              <a:rPr lang="en-US" dirty="0"/>
            </a:br>
            <a:r>
              <a:rPr lang="en-US" dirty="0"/>
              <a:t>System Versioned Temporal Tables</a:t>
            </a:r>
          </a:p>
        </p:txBody>
      </p:sp>
      <p:sp>
        <p:nvSpPr>
          <p:cNvPr id="3" name="Inhaltsplatzhalter 2"/>
          <p:cNvSpPr>
            <a:spLocks noGrp="1"/>
          </p:cNvSpPr>
          <p:nvPr>
            <p:ph idx="1"/>
          </p:nvPr>
        </p:nvSpPr>
        <p:spPr/>
        <p:txBody>
          <a:bodyPr/>
          <a:lstStyle/>
          <a:p>
            <a:r>
              <a:rPr lang="en-US" dirty="0"/>
              <a:t>System Versioned Temporal Table can use calculated columns.</a:t>
            </a:r>
          </a:p>
          <a:p>
            <a:r>
              <a:rPr lang="en-US" dirty="0"/>
              <a:t>As long as System Versioned Temporal Table is implemented, it is not allowed to add calculated columns to the table.</a:t>
            </a:r>
          </a:p>
          <a:p>
            <a:r>
              <a:rPr lang="en-US" dirty="0"/>
              <a:t>The History Table stores the data in NOT calculated columns!</a:t>
            </a:r>
          </a:p>
        </p:txBody>
      </p:sp>
      <p:pic>
        <p:nvPicPr>
          <p:cNvPr id="4" name="Inhaltsplatzhalter 3" descr="Don’t wait just download the free demo of 1V0-604 practice test and ...">
            <a:hlinkClick r:id="rId2"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0733" y="4869160"/>
            <a:ext cx="2377380" cy="1188690"/>
          </a:xfrm>
          <a:prstGeom prst="rect">
            <a:avLst/>
          </a:prstGeom>
        </p:spPr>
      </p:pic>
    </p:spTree>
    <p:extLst>
      <p:ext uri="{BB962C8B-B14F-4D97-AF65-F5344CB8AC3E}">
        <p14:creationId xmlns:p14="http://schemas.microsoft.com/office/powerpoint/2010/main" val="14627097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Historical existing data and</a:t>
            </a:r>
            <a:br>
              <a:rPr lang="en-US" dirty="0"/>
            </a:br>
            <a:r>
              <a:rPr lang="en-US" dirty="0"/>
              <a:t>System Versioned Temporal Tables</a:t>
            </a:r>
          </a:p>
        </p:txBody>
      </p:sp>
      <p:sp>
        <p:nvSpPr>
          <p:cNvPr id="3" name="Inhaltsplatzhalter 2"/>
          <p:cNvSpPr>
            <a:spLocks noGrp="1"/>
          </p:cNvSpPr>
          <p:nvPr>
            <p:ph idx="1"/>
          </p:nvPr>
        </p:nvSpPr>
        <p:spPr/>
        <p:txBody>
          <a:bodyPr/>
          <a:lstStyle/>
          <a:p>
            <a:r>
              <a:rPr lang="en-US" dirty="0"/>
              <a:t>It is possible to implement existing historical data with System Versioned Temporal Tables.</a:t>
            </a:r>
          </a:p>
          <a:p>
            <a:r>
              <a:rPr lang="en-US" dirty="0"/>
              <a:t>The following requirements are essential:</a:t>
            </a:r>
          </a:p>
          <a:p>
            <a:pPr lvl="1"/>
            <a:r>
              <a:rPr lang="en-US" dirty="0"/>
              <a:t>Die validation dates are not allowed in the future</a:t>
            </a:r>
          </a:p>
          <a:p>
            <a:pPr lvl="1"/>
            <a:r>
              <a:rPr lang="en-US" dirty="0"/>
              <a:t>The validation dates in the History Table are not allowed to cross!</a:t>
            </a:r>
          </a:p>
        </p:txBody>
      </p:sp>
      <p:pic>
        <p:nvPicPr>
          <p:cNvPr id="4" name="Inhaltsplatzhalter 3" descr="Don’t wait just download the free demo of 1V0-604 practice test and ...">
            <a:hlinkClick r:id="rId2"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0733" y="4869160"/>
            <a:ext cx="2377380" cy="1188690"/>
          </a:xfrm>
          <a:prstGeom prst="rect">
            <a:avLst/>
          </a:prstGeom>
        </p:spPr>
      </p:pic>
    </p:spTree>
    <p:extLst>
      <p:ext uri="{BB962C8B-B14F-4D97-AF65-F5344CB8AC3E}">
        <p14:creationId xmlns:p14="http://schemas.microsoft.com/office/powerpoint/2010/main" val="36098930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In Memory in</a:t>
            </a:r>
            <a:br>
              <a:rPr lang="de-DE" dirty="0"/>
            </a:br>
            <a:r>
              <a:rPr lang="de-DE" dirty="0"/>
              <a:t>System Versioned Temporal Tables</a:t>
            </a:r>
          </a:p>
        </p:txBody>
      </p:sp>
      <p:sp>
        <p:nvSpPr>
          <p:cNvPr id="6" name="Inhaltsplatzhalter 5"/>
          <p:cNvSpPr>
            <a:spLocks noGrp="1"/>
          </p:cNvSpPr>
          <p:nvPr>
            <p:ph idx="1"/>
          </p:nvPr>
        </p:nvSpPr>
        <p:spPr/>
        <p:txBody>
          <a:bodyPr/>
          <a:lstStyle/>
          <a:p>
            <a:endParaRPr lang="de-DE"/>
          </a:p>
        </p:txBody>
      </p:sp>
      <p:pic>
        <p:nvPicPr>
          <p:cNvPr id="4" name="Grafi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5361" y="1628776"/>
            <a:ext cx="5760640" cy="3925500"/>
          </a:xfrm>
          <a:prstGeom prst="rect">
            <a:avLst/>
          </a:prstGeom>
          <a:solidFill>
            <a:schemeClr val="bg1"/>
          </a:solidFill>
          <a:effectLst>
            <a:outerShdw blurRad="50800" dist="38100" dir="2700000" algn="tl" rotWithShape="0">
              <a:prstClr val="black">
                <a:alpha val="40000"/>
              </a:prstClr>
            </a:outerShdw>
          </a:effectLst>
        </p:spPr>
      </p:pic>
      <p:sp>
        <p:nvSpPr>
          <p:cNvPr id="5" name="Textfeld 4"/>
          <p:cNvSpPr txBox="1"/>
          <p:nvPr/>
        </p:nvSpPr>
        <p:spPr>
          <a:xfrm>
            <a:off x="334962" y="5949255"/>
            <a:ext cx="5761037" cy="276999"/>
          </a:xfrm>
          <a:prstGeom prst="rect">
            <a:avLst/>
          </a:prstGeom>
          <a:noFill/>
        </p:spPr>
        <p:txBody>
          <a:bodyPr wrap="square" rtlCol="0">
            <a:spAutoFit/>
          </a:bodyPr>
          <a:lstStyle/>
          <a:p>
            <a:r>
              <a:rPr lang="de-DE" sz="1200" dirty="0"/>
              <a:t>Abbildung: </a:t>
            </a:r>
            <a:r>
              <a:rPr lang="de-DE" sz="1200" dirty="0">
                <a:hlinkClick r:id="rId3"/>
              </a:rPr>
              <a:t>https://msdn.microsoft.com/de-de/library/mt590207.aspx</a:t>
            </a:r>
            <a:endParaRPr lang="de-DE" sz="1200" dirty="0"/>
          </a:p>
        </p:txBody>
      </p:sp>
    </p:spTree>
    <p:extLst>
      <p:ext uri="{BB962C8B-B14F-4D97-AF65-F5344CB8AC3E}">
        <p14:creationId xmlns:p14="http://schemas.microsoft.com/office/powerpoint/2010/main" val="25537409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en-US" dirty="0"/>
              <a:t>Agenda</a:t>
            </a:r>
          </a:p>
        </p:txBody>
      </p:sp>
      <p:sp>
        <p:nvSpPr>
          <p:cNvPr id="6" name="Inhaltsplatzhalter 5"/>
          <p:cNvSpPr>
            <a:spLocks noGrp="1"/>
          </p:cNvSpPr>
          <p:nvPr>
            <p:ph idx="1"/>
          </p:nvPr>
        </p:nvSpPr>
        <p:spPr/>
        <p:txBody>
          <a:bodyPr>
            <a:normAutofit fontScale="85000" lnSpcReduction="20000"/>
          </a:bodyPr>
          <a:lstStyle/>
          <a:p>
            <a:r>
              <a:rPr lang="en-US" dirty="0"/>
              <a:t>Definition of “System Versioned” Temporal Table</a:t>
            </a:r>
          </a:p>
          <a:p>
            <a:pPr lvl="1"/>
            <a:endParaRPr lang="en-US" dirty="0"/>
          </a:p>
          <a:p>
            <a:r>
              <a:rPr lang="en-US" dirty="0"/>
              <a:t>System Versioned Temporal Tables in SQL Server 2016</a:t>
            </a:r>
          </a:p>
          <a:p>
            <a:pPr lvl="1"/>
            <a:r>
              <a:rPr lang="en-US" dirty="0"/>
              <a:t>Renaming Objects / Attributes, when Temporal Tables are in the game</a:t>
            </a:r>
          </a:p>
          <a:p>
            <a:pPr lvl="1"/>
            <a:r>
              <a:rPr lang="en-US" dirty="0"/>
              <a:t>Temporal Tables and NULL Values</a:t>
            </a:r>
          </a:p>
          <a:p>
            <a:pPr lvl="1"/>
            <a:r>
              <a:rPr lang="en-US" dirty="0"/>
              <a:t>Temporal Tables and triggers</a:t>
            </a:r>
          </a:p>
          <a:p>
            <a:pPr lvl="1"/>
            <a:r>
              <a:rPr lang="en-US" dirty="0"/>
              <a:t>Temporal Tables and </a:t>
            </a:r>
            <a:r>
              <a:rPr lang="en-US" dirty="0" err="1"/>
              <a:t>InMemory</a:t>
            </a:r>
            <a:r>
              <a:rPr lang="en-US" dirty="0"/>
              <a:t>-tables</a:t>
            </a:r>
          </a:p>
          <a:p>
            <a:pPr lvl="1"/>
            <a:r>
              <a:rPr lang="en-US" dirty="0"/>
              <a:t>Temporal Tables and calculated attributes</a:t>
            </a:r>
          </a:p>
          <a:p>
            <a:pPr lvl="1"/>
            <a:r>
              <a:rPr lang="en-US" dirty="0"/>
              <a:t>Temporal Tables and Security</a:t>
            </a:r>
          </a:p>
          <a:p>
            <a:pPr lvl="1"/>
            <a:r>
              <a:rPr lang="en-US" dirty="0"/>
              <a:t>Temporal Tables and Transactional Consistency</a:t>
            </a:r>
          </a:p>
        </p:txBody>
      </p:sp>
    </p:spTree>
    <p:extLst>
      <p:ext uri="{BB962C8B-B14F-4D97-AF65-F5344CB8AC3E}">
        <p14:creationId xmlns:p14="http://schemas.microsoft.com/office/powerpoint/2010/main" val="11616108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In Memory in</a:t>
            </a:r>
            <a:br>
              <a:rPr lang="de-DE" dirty="0"/>
            </a:br>
            <a:r>
              <a:rPr lang="de-DE" dirty="0"/>
              <a:t>System Versioned Temporal Tables</a:t>
            </a:r>
          </a:p>
        </p:txBody>
      </p:sp>
      <p:sp>
        <p:nvSpPr>
          <p:cNvPr id="3" name="Inhaltsplatzhalter 2"/>
          <p:cNvSpPr>
            <a:spLocks noGrp="1"/>
          </p:cNvSpPr>
          <p:nvPr>
            <p:ph idx="1"/>
          </p:nvPr>
        </p:nvSpPr>
        <p:spPr/>
        <p:txBody>
          <a:bodyPr>
            <a:normAutofit fontScale="70000" lnSpcReduction="20000"/>
          </a:bodyPr>
          <a:lstStyle/>
          <a:p>
            <a:r>
              <a:rPr lang="en-US" dirty="0"/>
              <a:t>Only durable memory-optimized tables can be system-versioned</a:t>
            </a:r>
            <a:br>
              <a:rPr lang="en-US" dirty="0"/>
            </a:br>
            <a:r>
              <a:rPr lang="de-DE" dirty="0"/>
              <a:t>(</a:t>
            </a:r>
            <a:r>
              <a:rPr lang="de-DE" b="1" dirty="0"/>
              <a:t>DURABILITY = SCHEMA_AND_DATA)</a:t>
            </a:r>
          </a:p>
          <a:p>
            <a:r>
              <a:rPr lang="en-US" dirty="0"/>
              <a:t>History table for memory-optimized system-versioned table must be disk-based, regardless if it was created by the end user or the system.</a:t>
            </a:r>
            <a:endParaRPr lang="de-DE" dirty="0"/>
          </a:p>
          <a:p>
            <a:r>
              <a:rPr lang="en-US" dirty="0"/>
              <a:t>Queries that affect only the current table (in-memory) can be used in natively compiled T-SQL modules.</a:t>
            </a:r>
          </a:p>
          <a:p>
            <a:r>
              <a:rPr lang="en-US" dirty="0"/>
              <a:t>Temporal queries using the FOR SYSTEM TIME clause are not supported in natively compiled modules. Use of the FOR SYSTEM TIME clause with memory-optimized tables in ad hoc queries and non-native modules is supported.</a:t>
            </a:r>
            <a:endParaRPr lang="de-DE" dirty="0"/>
          </a:p>
          <a:p>
            <a:r>
              <a:rPr lang="en-US" dirty="0"/>
              <a:t>Data from the internal memory-optimized staging table is regularly moved to the disk-based history table by the asynchronous data flush task.</a:t>
            </a:r>
            <a:endParaRPr lang="de-DE" dirty="0"/>
          </a:p>
        </p:txBody>
      </p:sp>
    </p:spTree>
    <p:extLst>
      <p:ext uri="{BB962C8B-B14F-4D97-AF65-F5344CB8AC3E}">
        <p14:creationId xmlns:p14="http://schemas.microsoft.com/office/powerpoint/2010/main" val="18596222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ctrTitle"/>
          </p:nvPr>
        </p:nvSpPr>
        <p:spPr/>
        <p:txBody>
          <a:bodyPr/>
          <a:lstStyle/>
          <a:p>
            <a:r>
              <a:rPr lang="en-US" dirty="0"/>
              <a:t>Any Questions?</a:t>
            </a:r>
          </a:p>
        </p:txBody>
      </p:sp>
      <p:sp>
        <p:nvSpPr>
          <p:cNvPr id="5" name="Untertitel 4"/>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7764520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ctrTitle"/>
          </p:nvPr>
        </p:nvSpPr>
        <p:spPr/>
        <p:txBody>
          <a:bodyPr/>
          <a:lstStyle/>
          <a:p>
            <a:r>
              <a:rPr lang="en-US" dirty="0"/>
              <a:t>Thank you</a:t>
            </a:r>
          </a:p>
        </p:txBody>
      </p:sp>
      <p:sp>
        <p:nvSpPr>
          <p:cNvPr id="5" name="Untertitel 4"/>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3465562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fontScale="90000"/>
          </a:bodyPr>
          <a:lstStyle/>
          <a:p>
            <a:r>
              <a:rPr lang="en-US" dirty="0"/>
              <a:t>What is a</a:t>
            </a:r>
            <a:br>
              <a:rPr lang="en-US" dirty="0"/>
            </a:br>
            <a:r>
              <a:rPr lang="en-US" dirty="0"/>
              <a:t>System Versioned Temporal Table?</a:t>
            </a:r>
          </a:p>
        </p:txBody>
      </p:sp>
      <p:sp>
        <p:nvSpPr>
          <p:cNvPr id="5" name="Inhaltsplatzhalter 4"/>
          <p:cNvSpPr>
            <a:spLocks noGrp="1"/>
          </p:cNvSpPr>
          <p:nvPr>
            <p:ph idx="1"/>
          </p:nvPr>
        </p:nvSpPr>
        <p:spPr/>
        <p:txBody>
          <a:bodyPr>
            <a:normAutofit fontScale="77500" lnSpcReduction="20000"/>
          </a:bodyPr>
          <a:lstStyle/>
          <a:p>
            <a:r>
              <a:rPr lang="en-US" dirty="0"/>
              <a:t>A system-versioned temporal table is a new feature of in SQL Server 2016, designed to keep a full history of data changes and allow easy point in time analysis.</a:t>
            </a:r>
          </a:p>
          <a:p>
            <a:r>
              <a:rPr lang="en-US" dirty="0"/>
              <a:t>Every temporal table has two explicitly defined columns, each with a datetime2 data type. These columns are referred to as period columns. These period columns are used exclusively by the system to record period of validity for each row whenever a row is modified.</a:t>
            </a:r>
          </a:p>
          <a:p>
            <a:r>
              <a:rPr lang="en-US" dirty="0"/>
              <a:t>In addition to these period columns, a temporal table also contains a reference to another table with a mirrored schema. The system uses this table to automatically store the previous version of the row each time a row in the temporal table gets updated or deleted.</a:t>
            </a:r>
          </a:p>
        </p:txBody>
      </p:sp>
    </p:spTree>
    <p:extLst>
      <p:ext uri="{BB962C8B-B14F-4D97-AF65-F5344CB8AC3E}">
        <p14:creationId xmlns:p14="http://schemas.microsoft.com/office/powerpoint/2010/main" val="2811964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US" dirty="0"/>
              <a:t>Operational area of</a:t>
            </a:r>
            <a:br>
              <a:rPr lang="en-US" dirty="0"/>
            </a:br>
            <a:r>
              <a:rPr lang="en-US" dirty="0"/>
              <a:t>System Versioned Temporal Tables?</a:t>
            </a:r>
          </a:p>
        </p:txBody>
      </p:sp>
      <p:sp>
        <p:nvSpPr>
          <p:cNvPr id="3" name="Inhaltsplatzhalter 2"/>
          <p:cNvSpPr>
            <a:spLocks noGrp="1"/>
          </p:cNvSpPr>
          <p:nvPr>
            <p:ph idx="1"/>
          </p:nvPr>
        </p:nvSpPr>
        <p:spPr/>
        <p:txBody>
          <a:bodyPr>
            <a:normAutofit/>
          </a:bodyPr>
          <a:lstStyle/>
          <a:p>
            <a:pPr lvl="0"/>
            <a:r>
              <a:rPr lang="en-US" dirty="0"/>
              <a:t>Analysis of data in relation to historical data is required from the business</a:t>
            </a:r>
          </a:p>
          <a:p>
            <a:pPr lvl="0"/>
            <a:r>
              <a:rPr lang="en-US" dirty="0"/>
              <a:t>Forensic auditing</a:t>
            </a:r>
          </a:p>
          <a:p>
            <a:pPr lvl="0"/>
            <a:r>
              <a:rPr lang="en-US" dirty="0"/>
              <a:t>Reconstruction of data of a dedicated table to any point in time</a:t>
            </a:r>
          </a:p>
          <a:p>
            <a:pPr lvl="0"/>
            <a:r>
              <a:rPr lang="en-US" dirty="0"/>
              <a:t>Calculation of trends over a predefined time period</a:t>
            </a:r>
          </a:p>
        </p:txBody>
      </p:sp>
    </p:spTree>
    <p:extLst>
      <p:ext uri="{BB962C8B-B14F-4D97-AF65-F5344CB8AC3E}">
        <p14:creationId xmlns:p14="http://schemas.microsoft.com/office/powerpoint/2010/main" val="19911678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US" dirty="0"/>
              <a:t>How System Versioned Temporal Tables</a:t>
            </a:r>
            <a:br>
              <a:rPr lang="en-US" dirty="0"/>
            </a:br>
            <a:r>
              <a:rPr lang="en-US" dirty="0"/>
              <a:t>work?</a:t>
            </a:r>
          </a:p>
        </p:txBody>
      </p:sp>
      <p:sp>
        <p:nvSpPr>
          <p:cNvPr id="3" name="Inhaltsplatzhalter 2"/>
          <p:cNvSpPr>
            <a:spLocks noGrp="1"/>
          </p:cNvSpPr>
          <p:nvPr>
            <p:ph sz="half" idx="1"/>
          </p:nvPr>
        </p:nvSpPr>
        <p:spPr/>
        <p:txBody>
          <a:bodyPr>
            <a:normAutofit/>
          </a:bodyPr>
          <a:lstStyle/>
          <a:p>
            <a:r>
              <a:rPr lang="en-US" dirty="0"/>
              <a:t>System Versioning for a table will always be implemented as a pair of tables!</a:t>
            </a:r>
          </a:p>
          <a:p>
            <a:r>
              <a:rPr lang="en-US" dirty="0"/>
              <a:t>Two additional attributes with the data type </a:t>
            </a:r>
            <a:r>
              <a:rPr lang="en-US" b="1" dirty="0">
                <a:solidFill>
                  <a:schemeClr val="accent1">
                    <a:lumMod val="75000"/>
                  </a:schemeClr>
                </a:solidFill>
                <a:latin typeface="Consolas" panose="020B0609020204030204" pitchFamily="49" charset="0"/>
              </a:rPr>
              <a:t>datetime2</a:t>
            </a:r>
            <a:r>
              <a:rPr lang="en-US" dirty="0"/>
              <a:t> are used for the temporal validation of a record.</a:t>
            </a:r>
          </a:p>
          <a:p>
            <a:r>
              <a:rPr lang="en-US" dirty="0"/>
              <a:t>These attributes can be marked as HIDDEN.</a:t>
            </a:r>
          </a:p>
        </p:txBody>
      </p:sp>
      <p:sp>
        <p:nvSpPr>
          <p:cNvPr id="6" name="Inhaltsplatzhalter 5"/>
          <p:cNvSpPr>
            <a:spLocks noGrp="1"/>
          </p:cNvSpPr>
          <p:nvPr>
            <p:ph sz="half" idx="2"/>
          </p:nvPr>
        </p:nvSpPr>
        <p:spPr/>
        <p:txBody>
          <a:bodyPr>
            <a:normAutofit/>
          </a:bodyPr>
          <a:lstStyle/>
          <a:p>
            <a:endParaRPr lang="en-US" dirty="0"/>
          </a:p>
        </p:txBody>
      </p:sp>
      <p:pic>
        <p:nvPicPr>
          <p:cNvPr id="4" name="Grafi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634490"/>
            <a:ext cx="5505733" cy="2927500"/>
          </a:xfrm>
          <a:prstGeom prst="rect">
            <a:avLst/>
          </a:prstGeom>
        </p:spPr>
      </p:pic>
      <p:sp>
        <p:nvSpPr>
          <p:cNvPr id="5" name="Textfeld 4"/>
          <p:cNvSpPr txBox="1"/>
          <p:nvPr/>
        </p:nvSpPr>
        <p:spPr>
          <a:xfrm>
            <a:off x="6096495" y="4561990"/>
            <a:ext cx="5472113" cy="307777"/>
          </a:xfrm>
          <a:prstGeom prst="rect">
            <a:avLst/>
          </a:prstGeom>
          <a:noFill/>
        </p:spPr>
        <p:txBody>
          <a:bodyPr wrap="square" rtlCol="0">
            <a:spAutoFit/>
          </a:bodyPr>
          <a:lstStyle/>
          <a:p>
            <a:r>
              <a:rPr lang="en-US" sz="1400" dirty="0">
                <a:hlinkClick r:id="rId3"/>
              </a:rPr>
              <a:t>https://msdn.microsoft.com/en-us/library/dn935015.aspx</a:t>
            </a:r>
            <a:endParaRPr lang="en-US" sz="1400" dirty="0"/>
          </a:p>
        </p:txBody>
      </p:sp>
    </p:spTree>
    <p:extLst>
      <p:ext uri="{BB962C8B-B14F-4D97-AF65-F5344CB8AC3E}">
        <p14:creationId xmlns:p14="http://schemas.microsoft.com/office/powerpoint/2010/main" val="12313076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Solution before SQL Server 2016</a:t>
            </a:r>
          </a:p>
        </p:txBody>
      </p:sp>
      <p:sp>
        <p:nvSpPr>
          <p:cNvPr id="3" name="Inhaltsplatzhalter 2"/>
          <p:cNvSpPr>
            <a:spLocks noGrp="1"/>
          </p:cNvSpPr>
          <p:nvPr>
            <p:ph idx="1"/>
          </p:nvPr>
        </p:nvSpPr>
        <p:spPr/>
        <p:txBody>
          <a:bodyPr>
            <a:normAutofit fontScale="92500" lnSpcReduction="20000"/>
          </a:bodyPr>
          <a:lstStyle/>
          <a:p>
            <a:r>
              <a:rPr lang="en-US" dirty="0"/>
              <a:t>Implementation with Triggers</a:t>
            </a:r>
          </a:p>
          <a:p>
            <a:pPr lvl="1"/>
            <a:r>
              <a:rPr lang="en-US" dirty="0"/>
              <a:t>UPDATE-Trigger transfer the former record values into the History Table</a:t>
            </a:r>
          </a:p>
          <a:p>
            <a:pPr lvl="1"/>
            <a:r>
              <a:rPr lang="en-US" dirty="0"/>
              <a:t>DELETE-Trigger transfer the deleted record into the History Table</a:t>
            </a:r>
          </a:p>
          <a:p>
            <a:r>
              <a:rPr lang="en-US" dirty="0"/>
              <a:t>Implementation with Stored Procedures (Access Layer for DML)</a:t>
            </a:r>
          </a:p>
          <a:p>
            <a:pPr lvl="1"/>
            <a:r>
              <a:rPr lang="en-US" dirty="0"/>
              <a:t>All business logic is concentrated in one Stored Procedure which handles UPDATE and DELETE logic</a:t>
            </a:r>
          </a:p>
          <a:p>
            <a:r>
              <a:rPr lang="en-US" dirty="0"/>
              <a:t>High Risk of Deadlocks</a:t>
            </a:r>
          </a:p>
        </p:txBody>
      </p:sp>
      <p:pic>
        <p:nvPicPr>
          <p:cNvPr id="4" name="Inhaltsplatzhalter 3" descr="Don’t wait just download the free demo of 1V0-604 practice test and ...">
            <a:hlinkClick r:id="rId2"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0733" y="4869160"/>
            <a:ext cx="2377380" cy="1188690"/>
          </a:xfrm>
          <a:prstGeom prst="rect">
            <a:avLst/>
          </a:prstGeom>
        </p:spPr>
      </p:pic>
    </p:spTree>
    <p:extLst>
      <p:ext uri="{BB962C8B-B14F-4D97-AF65-F5344CB8AC3E}">
        <p14:creationId xmlns:p14="http://schemas.microsoft.com/office/powerpoint/2010/main" val="16435966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hteck 13"/>
          <p:cNvSpPr/>
          <p:nvPr/>
        </p:nvSpPr>
        <p:spPr>
          <a:xfrm>
            <a:off x="6447608" y="3128784"/>
            <a:ext cx="1944216" cy="288032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400" b="1" dirty="0">
                <a:solidFill>
                  <a:schemeClr val="tx1"/>
                </a:solidFill>
              </a:rPr>
              <a:t>Drive S:</a:t>
            </a:r>
          </a:p>
        </p:txBody>
      </p:sp>
      <p:sp>
        <p:nvSpPr>
          <p:cNvPr id="13" name="Rechteck 12"/>
          <p:cNvSpPr/>
          <p:nvPr/>
        </p:nvSpPr>
        <p:spPr>
          <a:xfrm>
            <a:off x="3819316" y="3128784"/>
            <a:ext cx="1944216" cy="288032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400" b="1" dirty="0">
                <a:solidFill>
                  <a:schemeClr val="tx1"/>
                </a:solidFill>
              </a:rPr>
              <a:t>Drive F:</a:t>
            </a:r>
          </a:p>
        </p:txBody>
      </p:sp>
      <p:sp>
        <p:nvSpPr>
          <p:cNvPr id="4" name="Titel 3"/>
          <p:cNvSpPr>
            <a:spLocks noGrp="1"/>
          </p:cNvSpPr>
          <p:nvPr>
            <p:ph type="title"/>
          </p:nvPr>
        </p:nvSpPr>
        <p:spPr/>
        <p:txBody>
          <a:bodyPr/>
          <a:lstStyle/>
          <a:p>
            <a:r>
              <a:rPr lang="en-US" dirty="0"/>
              <a:t>Best Practice/Architecture for</a:t>
            </a:r>
            <a:br>
              <a:rPr lang="en-US" dirty="0"/>
            </a:br>
            <a:r>
              <a:rPr lang="en-US" dirty="0"/>
              <a:t>System Versioned Temporal Tables</a:t>
            </a:r>
          </a:p>
        </p:txBody>
      </p:sp>
      <p:sp>
        <p:nvSpPr>
          <p:cNvPr id="6" name="Flussdiagramm: Magnetplattenspeicher 5"/>
          <p:cNvSpPr/>
          <p:nvPr/>
        </p:nvSpPr>
        <p:spPr>
          <a:xfrm>
            <a:off x="5583512" y="1400592"/>
            <a:ext cx="1008112" cy="1152128"/>
          </a:xfrm>
          <a:prstGeom prst="flowChartMagneticDisk">
            <a:avLst/>
          </a:prstGeom>
          <a:solidFill>
            <a:srgbClr val="FFC000"/>
          </a:solid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Customer</a:t>
            </a:r>
            <a:br>
              <a:rPr lang="en-US" sz="1400" b="1" dirty="0">
                <a:solidFill>
                  <a:schemeClr val="tx1"/>
                </a:solidFill>
              </a:rPr>
            </a:br>
            <a:r>
              <a:rPr lang="en-US" sz="1400" b="1" dirty="0">
                <a:solidFill>
                  <a:schemeClr val="tx1"/>
                </a:solidFill>
              </a:rPr>
              <a:t>Orders</a:t>
            </a:r>
          </a:p>
        </p:txBody>
      </p:sp>
      <p:sp>
        <p:nvSpPr>
          <p:cNvPr id="7" name="Rechteck 6"/>
          <p:cNvSpPr/>
          <p:nvPr/>
        </p:nvSpPr>
        <p:spPr>
          <a:xfrm>
            <a:off x="3927328" y="3528536"/>
            <a:ext cx="1656184"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a:solidFill>
                  <a:schemeClr val="bg1"/>
                </a:solidFill>
              </a:rPr>
              <a:t>Filegroup</a:t>
            </a:r>
            <a:br>
              <a:rPr lang="en-US" sz="1400" b="1" dirty="0">
                <a:solidFill>
                  <a:schemeClr val="bg1"/>
                </a:solidFill>
              </a:rPr>
            </a:br>
            <a:r>
              <a:rPr lang="en-US" sz="1400" b="1" dirty="0">
                <a:solidFill>
                  <a:schemeClr val="bg1"/>
                </a:solidFill>
              </a:rPr>
              <a:t>PRIMARY</a:t>
            </a:r>
          </a:p>
        </p:txBody>
      </p:sp>
      <p:sp>
        <p:nvSpPr>
          <p:cNvPr id="8" name="Rechteck 7"/>
          <p:cNvSpPr/>
          <p:nvPr/>
        </p:nvSpPr>
        <p:spPr>
          <a:xfrm>
            <a:off x="6591624" y="3528536"/>
            <a:ext cx="1656184"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a:solidFill>
                  <a:schemeClr val="bg1"/>
                </a:solidFill>
              </a:rPr>
              <a:t>Filegroup</a:t>
            </a:r>
            <a:br>
              <a:rPr lang="en-US" sz="1400" b="1" dirty="0">
                <a:solidFill>
                  <a:schemeClr val="bg1"/>
                </a:solidFill>
              </a:rPr>
            </a:br>
            <a:r>
              <a:rPr lang="en-US" sz="1400" b="1" dirty="0">
                <a:solidFill>
                  <a:schemeClr val="bg1"/>
                </a:solidFill>
              </a:rPr>
              <a:t>HISTORY</a:t>
            </a:r>
          </a:p>
        </p:txBody>
      </p:sp>
      <p:graphicFrame>
        <p:nvGraphicFramePr>
          <p:cNvPr id="9" name="Tabelle 8"/>
          <p:cNvGraphicFramePr>
            <a:graphicFrameLocks noGrp="1"/>
          </p:cNvGraphicFramePr>
          <p:nvPr>
            <p:extLst>
              <p:ext uri="{D42A27DB-BD31-4B8C-83A1-F6EECF244321}">
                <p14:modId xmlns:p14="http://schemas.microsoft.com/office/powerpoint/2010/main" val="280070688"/>
              </p:ext>
            </p:extLst>
          </p:nvPr>
        </p:nvGraphicFramePr>
        <p:xfrm>
          <a:off x="3927328" y="4730968"/>
          <a:ext cx="1656184" cy="1112520"/>
        </p:xfrm>
        <a:graphic>
          <a:graphicData uri="http://schemas.openxmlformats.org/drawingml/2006/table">
            <a:tbl>
              <a:tblPr firstRow="1" bandRow="1">
                <a:tableStyleId>{5C22544A-7EE6-4342-B048-85BDC9FD1C3A}</a:tableStyleId>
              </a:tblPr>
              <a:tblGrid>
                <a:gridCol w="1656184">
                  <a:extLst>
                    <a:ext uri="{9D8B030D-6E8A-4147-A177-3AD203B41FA5}">
                      <a16:colId xmlns:a16="http://schemas.microsoft.com/office/drawing/2014/main" val="20000"/>
                    </a:ext>
                  </a:extLst>
                </a:gridCol>
              </a:tblGrid>
              <a:tr h="370840">
                <a:tc>
                  <a:txBody>
                    <a:bodyPr/>
                    <a:lstStyle/>
                    <a:p>
                      <a:pPr algn="ctr"/>
                      <a:r>
                        <a:rPr lang="de-DE" sz="1500" b="1" dirty="0">
                          <a:solidFill>
                            <a:schemeClr val="bg1"/>
                          </a:solidFill>
                        </a:rPr>
                        <a:t>dbo</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marL="0" indent="0" algn="ctr">
                        <a:buFont typeface="Arial" panose="020B0604020202020204" pitchFamily="34" charset="0"/>
                        <a:buNone/>
                      </a:pPr>
                      <a:r>
                        <a:rPr lang="de-DE" sz="1500" b="1" dirty="0">
                          <a:solidFill>
                            <a:schemeClr val="tx1"/>
                          </a:solidFill>
                        </a:rPr>
                        <a:t>Customer</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marL="0" indent="0" algn="ctr">
                        <a:buFont typeface="Arial" panose="020B0604020202020204" pitchFamily="34" charset="0"/>
                        <a:buNone/>
                      </a:pPr>
                      <a:r>
                        <a:rPr lang="de-DE" sz="1500" b="1" dirty="0" err="1">
                          <a:solidFill>
                            <a:schemeClr val="tx1"/>
                          </a:solidFill>
                        </a:rPr>
                        <a:t>Invoices</a:t>
                      </a:r>
                      <a:endParaRPr lang="de-DE" sz="1500" b="1"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graphicFrame>
        <p:nvGraphicFramePr>
          <p:cNvPr id="10" name="Tabelle 9"/>
          <p:cNvGraphicFramePr>
            <a:graphicFrameLocks noGrp="1"/>
          </p:cNvGraphicFramePr>
          <p:nvPr>
            <p:extLst>
              <p:ext uri="{D42A27DB-BD31-4B8C-83A1-F6EECF244321}">
                <p14:modId xmlns:p14="http://schemas.microsoft.com/office/powerpoint/2010/main" val="2905693904"/>
              </p:ext>
            </p:extLst>
          </p:nvPr>
        </p:nvGraphicFramePr>
        <p:xfrm>
          <a:off x="6591624" y="4730968"/>
          <a:ext cx="1656184" cy="1112520"/>
        </p:xfrm>
        <a:graphic>
          <a:graphicData uri="http://schemas.openxmlformats.org/drawingml/2006/table">
            <a:tbl>
              <a:tblPr firstRow="1" bandRow="1">
                <a:tableStyleId>{5C22544A-7EE6-4342-B048-85BDC9FD1C3A}</a:tableStyleId>
              </a:tblPr>
              <a:tblGrid>
                <a:gridCol w="1656184">
                  <a:extLst>
                    <a:ext uri="{9D8B030D-6E8A-4147-A177-3AD203B41FA5}">
                      <a16:colId xmlns:a16="http://schemas.microsoft.com/office/drawing/2014/main" val="20000"/>
                    </a:ext>
                  </a:extLst>
                </a:gridCol>
              </a:tblGrid>
              <a:tr h="370840">
                <a:tc>
                  <a:txBody>
                    <a:bodyPr/>
                    <a:lstStyle/>
                    <a:p>
                      <a:pPr algn="ctr"/>
                      <a:r>
                        <a:rPr lang="de-DE" sz="1500" b="1" dirty="0">
                          <a:solidFill>
                            <a:schemeClr val="bg1"/>
                          </a:solidFill>
                        </a:rPr>
                        <a:t>HISTORY</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marL="0" indent="0" algn="ctr">
                        <a:buFont typeface="Arial" panose="020B0604020202020204" pitchFamily="34" charset="0"/>
                        <a:buNone/>
                      </a:pPr>
                      <a:r>
                        <a:rPr lang="de-DE" sz="1500" b="1" dirty="0">
                          <a:solidFill>
                            <a:schemeClr val="tx1"/>
                          </a:solidFill>
                        </a:rPr>
                        <a:t>Customer</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marL="0" indent="0" algn="ctr">
                        <a:buFont typeface="Arial" panose="020B0604020202020204" pitchFamily="34" charset="0"/>
                        <a:buNone/>
                      </a:pPr>
                      <a:r>
                        <a:rPr lang="de-DE" sz="1500" b="1" dirty="0" err="1">
                          <a:solidFill>
                            <a:schemeClr val="tx1"/>
                          </a:solidFill>
                        </a:rPr>
                        <a:t>Invoices</a:t>
                      </a:r>
                      <a:endParaRPr lang="de-DE" sz="1500" b="1"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cxnSp>
        <p:nvCxnSpPr>
          <p:cNvPr id="16" name="Gewinkelte Verbindung 15"/>
          <p:cNvCxnSpPr>
            <a:stCxn id="6" idx="3"/>
            <a:endCxn id="13" idx="0"/>
          </p:cNvCxnSpPr>
          <p:nvPr/>
        </p:nvCxnSpPr>
        <p:spPr>
          <a:xfrm rot="5400000">
            <a:off x="5151464" y="2192680"/>
            <a:ext cx="576064" cy="1296144"/>
          </a:xfrm>
          <a:prstGeom prst="bentConnector3">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Gewinkelte Verbindung 16"/>
          <p:cNvCxnSpPr>
            <a:stCxn id="6" idx="3"/>
            <a:endCxn id="14" idx="0"/>
          </p:cNvCxnSpPr>
          <p:nvPr/>
        </p:nvCxnSpPr>
        <p:spPr>
          <a:xfrm rot="16200000" flipH="1">
            <a:off x="6465610" y="2174678"/>
            <a:ext cx="576064" cy="1332148"/>
          </a:xfrm>
          <a:prstGeom prst="bentConnector3">
            <a:avLst>
              <a:gd name="adj1" fmla="val 50000"/>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2" name="Gruppieren 11"/>
          <p:cNvGrpSpPr/>
          <p:nvPr/>
        </p:nvGrpSpPr>
        <p:grpSpPr>
          <a:xfrm>
            <a:off x="8751864" y="3095083"/>
            <a:ext cx="1376584" cy="1904640"/>
            <a:chOff x="7299872" y="1932211"/>
            <a:chExt cx="1376584" cy="1904640"/>
          </a:xfrm>
        </p:grpSpPr>
        <p:pic>
          <p:nvPicPr>
            <p:cNvPr id="1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9604" t="2453" r="4066" b="50791"/>
            <a:stretch/>
          </p:blipFill>
          <p:spPr bwMode="auto">
            <a:xfrm>
              <a:off x="7308304" y="1932211"/>
              <a:ext cx="1368152" cy="157557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feld 17"/>
            <p:cNvSpPr txBox="1"/>
            <p:nvPr/>
          </p:nvSpPr>
          <p:spPr>
            <a:xfrm>
              <a:off x="7299872" y="3529074"/>
              <a:ext cx="1376583" cy="307777"/>
            </a:xfrm>
            <a:prstGeom prst="rect">
              <a:avLst/>
            </a:prstGeom>
            <a:noFill/>
            <a:ln>
              <a:solidFill>
                <a:schemeClr val="tx1"/>
              </a:solidFill>
            </a:ln>
          </p:spPr>
          <p:txBody>
            <a:bodyPr wrap="square" rtlCol="0">
              <a:spAutoFit/>
            </a:bodyPr>
            <a:lstStyle/>
            <a:p>
              <a:pPr algn="ctr"/>
              <a:r>
                <a:rPr lang="en-US" sz="1400" b="1" dirty="0" err="1"/>
                <a:t>Data_Reader</a:t>
              </a:r>
              <a:endParaRPr lang="en-US" sz="1400" b="1" dirty="0"/>
            </a:p>
          </p:txBody>
        </p:sp>
      </p:grpSp>
      <p:cxnSp>
        <p:nvCxnSpPr>
          <p:cNvPr id="19" name="Gerade Verbindung 18"/>
          <p:cNvCxnSpPr/>
          <p:nvPr/>
        </p:nvCxnSpPr>
        <p:spPr>
          <a:xfrm>
            <a:off x="6447608" y="4568944"/>
            <a:ext cx="1944216" cy="0"/>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6807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US" dirty="0"/>
              <a:t>Requirements / Constraints for a</a:t>
            </a:r>
            <a:br>
              <a:rPr lang="en-US" dirty="0"/>
            </a:br>
            <a:r>
              <a:rPr lang="en-US" dirty="0"/>
              <a:t>System Versioned Temporal Table</a:t>
            </a:r>
          </a:p>
        </p:txBody>
      </p:sp>
      <p:sp>
        <p:nvSpPr>
          <p:cNvPr id="3" name="Inhaltsplatzhalter 2"/>
          <p:cNvSpPr>
            <a:spLocks noGrp="1"/>
          </p:cNvSpPr>
          <p:nvPr>
            <p:ph idx="1"/>
          </p:nvPr>
        </p:nvSpPr>
        <p:spPr/>
        <p:txBody>
          <a:bodyPr>
            <a:normAutofit fontScale="85000" lnSpcReduction="20000"/>
          </a:bodyPr>
          <a:lstStyle/>
          <a:p>
            <a:r>
              <a:rPr lang="en-US" dirty="0"/>
              <a:t>two additional datetime2 columns are required!</a:t>
            </a:r>
          </a:p>
          <a:p>
            <a:r>
              <a:rPr lang="en-US" dirty="0"/>
              <a:t>a </a:t>
            </a:r>
            <a:r>
              <a:rPr lang="en-US" b="1" dirty="0">
                <a:solidFill>
                  <a:srgbClr val="FF0000"/>
                </a:solidFill>
              </a:rPr>
              <a:t>PRIMARY KEY-Constraint </a:t>
            </a:r>
            <a:r>
              <a:rPr lang="en-US" dirty="0"/>
              <a:t>is required!</a:t>
            </a:r>
          </a:p>
          <a:p>
            <a:r>
              <a:rPr lang="en-US" dirty="0"/>
              <a:t>the history table requires the same meta data!</a:t>
            </a:r>
          </a:p>
          <a:p>
            <a:r>
              <a:rPr lang="en-US" dirty="0"/>
              <a:t>when using a self defined history table it is required to use an </a:t>
            </a:r>
            <a:r>
              <a:rPr lang="en-US" b="1" dirty="0">
                <a:solidFill>
                  <a:srgbClr val="FF0000"/>
                </a:solidFill>
              </a:rPr>
              <a:t>EXISTING</a:t>
            </a:r>
            <a:r>
              <a:rPr lang="en-US" dirty="0"/>
              <a:t> schema!</a:t>
            </a:r>
          </a:p>
          <a:p>
            <a:r>
              <a:rPr lang="en-US" dirty="0"/>
              <a:t>FILETABLE cannot be used in System Versioned Temporal Tables!</a:t>
            </a:r>
          </a:p>
          <a:p>
            <a:r>
              <a:rPr lang="en-US" dirty="0"/>
              <a:t>System Versioned Temporal Tables need to be in the same database!</a:t>
            </a:r>
          </a:p>
          <a:p>
            <a:r>
              <a:rPr lang="en-US" dirty="0"/>
              <a:t>History Table must not have constraints (PK, FK, DEFAULTS, …)!</a:t>
            </a:r>
          </a:p>
        </p:txBody>
      </p:sp>
    </p:spTree>
    <p:extLst>
      <p:ext uri="{BB962C8B-B14F-4D97-AF65-F5344CB8AC3E}">
        <p14:creationId xmlns:p14="http://schemas.microsoft.com/office/powerpoint/2010/main" val="2732650639"/>
      </p:ext>
    </p:extLst>
  </p:cSld>
  <p:clrMapOvr>
    <a:masterClrMapping/>
  </p:clrMapOvr>
</p:sld>
</file>

<file path=ppt/theme/theme1.xml><?xml version="1.0" encoding="utf-8"?>
<a:theme xmlns:a="http://schemas.openxmlformats.org/drawingml/2006/main" name="1_SQLKonferenz_PPT_Vorlage_16zu9">
  <a:themeElements>
    <a:clrScheme name="Larissa">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Benutzerdefiniert 2">
      <a:majorFont>
        <a:latin typeface="Segoe UI"/>
        <a:ea typeface=""/>
        <a:cs typeface=""/>
      </a:majorFont>
      <a:minorFont>
        <a:latin typeface="Segoe UI"/>
        <a:ea typeface=""/>
        <a:cs typeface=""/>
      </a:minorFont>
    </a:fontScheme>
    <a:fmtScheme name="Lariss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db-berater-gmbh.potx" id="{AD397B56-4898-4AF3-9AB9-03EEE42D085F}" vid="{01EE57B7-82FE-4A4F-A06B-31462649C88F}"/>
    </a:ext>
  </a:extLst>
</a:theme>
</file>

<file path=ppt/theme/theme2.xml><?xml version="1.0" encoding="utf-8"?>
<a:theme xmlns:a="http://schemas.openxmlformats.org/drawingml/2006/main" name="SQLSatOslo 2016">
  <a:themeElements>
    <a:clrScheme name="PASS SQLSaturday">
      <a:dk1>
        <a:srgbClr val="101820"/>
      </a:dk1>
      <a:lt1>
        <a:srgbClr val="FFFFFF"/>
      </a:lt1>
      <a:dk2>
        <a:srgbClr val="414A54"/>
      </a:dk2>
      <a:lt2>
        <a:srgbClr val="F2F2F2"/>
      </a:lt2>
      <a:accent1>
        <a:srgbClr val="007A3E"/>
      </a:accent1>
      <a:accent2>
        <a:srgbClr val="00BF6F"/>
      </a:accent2>
      <a:accent3>
        <a:srgbClr val="2DCCD3"/>
      </a:accent3>
      <a:accent4>
        <a:srgbClr val="007377"/>
      </a:accent4>
      <a:accent5>
        <a:srgbClr val="6558B1"/>
      </a:accent5>
      <a:accent6>
        <a:srgbClr val="AF272F"/>
      </a:accent6>
      <a:hlink>
        <a:srgbClr val="00BF6F"/>
      </a:hlink>
      <a:folHlink>
        <a:srgbClr val="2DCCD3"/>
      </a:folHlink>
    </a:clrScheme>
    <a:fontScheme name="PASS SQLSaturday">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lIns="0" tIns="0" rIns="0" bIns="0" anchor="ctr">
        <a:spAutoFit/>
      </a:bodyPr>
      <a:lstStyle>
        <a:defPPr algn="l">
          <a:defRPr sz="2400" dirty="0" smtClean="0">
            <a:solidFill>
              <a:schemeClr val="accent1"/>
            </a:solidFill>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db Berater - Neutral</Template>
  <TotalTime>0</TotalTime>
  <Words>1517</Words>
  <Application>Microsoft Office PowerPoint</Application>
  <PresentationFormat>Breitbild</PresentationFormat>
  <Paragraphs>231</Paragraphs>
  <Slides>32</Slides>
  <Notes>1</Notes>
  <HiddenSlides>0</HiddenSlides>
  <MMClips>0</MMClips>
  <ScaleCrop>false</ScaleCrop>
  <HeadingPairs>
    <vt:vector size="8" baseType="variant">
      <vt:variant>
        <vt:lpstr>Verwendete Schriftarten</vt:lpstr>
      </vt:variant>
      <vt:variant>
        <vt:i4>6</vt:i4>
      </vt:variant>
      <vt:variant>
        <vt:lpstr>Design</vt:lpstr>
      </vt:variant>
      <vt:variant>
        <vt:i4>2</vt:i4>
      </vt:variant>
      <vt:variant>
        <vt:lpstr>Eingebettete OLE-Server</vt:lpstr>
      </vt:variant>
      <vt:variant>
        <vt:i4>1</vt:i4>
      </vt:variant>
      <vt:variant>
        <vt:lpstr>Folientitel</vt:lpstr>
      </vt:variant>
      <vt:variant>
        <vt:i4>32</vt:i4>
      </vt:variant>
    </vt:vector>
  </HeadingPairs>
  <TitlesOfParts>
    <vt:vector size="41" baseType="lpstr">
      <vt:lpstr>Arial</vt:lpstr>
      <vt:lpstr>Calibri</vt:lpstr>
      <vt:lpstr>Consolas</vt:lpstr>
      <vt:lpstr>Segoe UI</vt:lpstr>
      <vt:lpstr>Segoe UI Light</vt:lpstr>
      <vt:lpstr>Wingdings</vt:lpstr>
      <vt:lpstr>1_SQLKonferenz_PPT_Vorlage_16zu9</vt:lpstr>
      <vt:lpstr>SQLSatOslo 2016</vt:lpstr>
      <vt:lpstr>Image</vt:lpstr>
      <vt:lpstr>Deep dive into the secrets of Temporal Tables </vt:lpstr>
      <vt:lpstr>Uwe Ricken db Berater GmbH</vt:lpstr>
      <vt:lpstr>Agenda</vt:lpstr>
      <vt:lpstr>What is a System Versioned Temporal Table?</vt:lpstr>
      <vt:lpstr>Operational area of System Versioned Temporal Tables?</vt:lpstr>
      <vt:lpstr>How System Versioned Temporal Tables work?</vt:lpstr>
      <vt:lpstr>Solution before SQL Server 2016</vt:lpstr>
      <vt:lpstr>Best Practice/Architecture for System Versioned Temporal Tables</vt:lpstr>
      <vt:lpstr>Requirements / Constraints for a System Versioned Temporal Table</vt:lpstr>
      <vt:lpstr>Requirements / Constraints for a System Versioned Temporal Table</vt:lpstr>
      <vt:lpstr>Creating a System Versioned Temporal Table</vt:lpstr>
      <vt:lpstr>Creating a System Versioned Temporal Table</vt:lpstr>
      <vt:lpstr>History Table</vt:lpstr>
      <vt:lpstr>Update from a History Table</vt:lpstr>
      <vt:lpstr>Querying System Versioned Temporal Tables?</vt:lpstr>
      <vt:lpstr>Querying System Versioned Temporal Tables?</vt:lpstr>
      <vt:lpstr>Metadata changes in System Versioned Temporal Tables</vt:lpstr>
      <vt:lpstr>Metadata changes in System Versioned Temporal Tables</vt:lpstr>
      <vt:lpstr>Metadata changes in System Versioned Temporal Tables</vt:lpstr>
      <vt:lpstr>Renaming objects System Versioned Temporal Tables</vt:lpstr>
      <vt:lpstr>Using Triggers in System Versioned Temporal Tables</vt:lpstr>
      <vt:lpstr>Variable PRIMARY KEYS in System Versioned Temporal Tables</vt:lpstr>
      <vt:lpstr>Security configuration in System Versioned Temporal Tables</vt:lpstr>
      <vt:lpstr>Best Practice/Architecture for System Versioned Temporal Tables</vt:lpstr>
      <vt:lpstr>Dynamic Data Masking in System Versioned Temporal Tables</vt:lpstr>
      <vt:lpstr>Row Level Security in System Versioned Temporal Tables</vt:lpstr>
      <vt:lpstr>Calculated columns in System Versioned Temporal Tables</vt:lpstr>
      <vt:lpstr>Historical existing data and System Versioned Temporal Tables</vt:lpstr>
      <vt:lpstr>In Memory in System Versioned Temporal Tables</vt:lpstr>
      <vt:lpstr>In Memory in System Versioned Temporal Tables</vt:lpstr>
      <vt:lpstr>Any Questions?</vt:lpstr>
      <vt:lpstr>Thank you</vt:lpstr>
    </vt:vector>
  </TitlesOfParts>
  <Company>db Berater GmbH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Uwe Ricken</dc:creator>
  <cp:lastModifiedBy>Uwe Ricken</cp:lastModifiedBy>
  <cp:revision>658</cp:revision>
  <dcterms:created xsi:type="dcterms:W3CDTF">2015-02-07T11:24:35Z</dcterms:created>
  <dcterms:modified xsi:type="dcterms:W3CDTF">2018-01-22T07:10:27Z</dcterms:modified>
</cp:coreProperties>
</file>