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6" r:id="rId1"/>
  </p:sldMasterIdLst>
  <p:notesMasterIdLst>
    <p:notesMasterId r:id="rId30"/>
  </p:notesMasterIdLst>
  <p:sldIdLst>
    <p:sldId id="288" r:id="rId2"/>
    <p:sldId id="357" r:id="rId3"/>
    <p:sldId id="323" r:id="rId4"/>
    <p:sldId id="303" r:id="rId5"/>
    <p:sldId id="304" r:id="rId6"/>
    <p:sldId id="310" r:id="rId7"/>
    <p:sldId id="328" r:id="rId8"/>
    <p:sldId id="343" r:id="rId9"/>
    <p:sldId id="332" r:id="rId10"/>
    <p:sldId id="314" r:id="rId11"/>
    <p:sldId id="320" r:id="rId12"/>
    <p:sldId id="322" r:id="rId13"/>
    <p:sldId id="341" r:id="rId14"/>
    <p:sldId id="311" r:id="rId15"/>
    <p:sldId id="333" r:id="rId16"/>
    <p:sldId id="350" r:id="rId17"/>
    <p:sldId id="351" r:id="rId18"/>
    <p:sldId id="334" r:id="rId19"/>
    <p:sldId id="335" r:id="rId20"/>
    <p:sldId id="336" r:id="rId21"/>
    <p:sldId id="352" r:id="rId22"/>
    <p:sldId id="337" r:id="rId23"/>
    <p:sldId id="338" r:id="rId24"/>
    <p:sldId id="355" r:id="rId25"/>
    <p:sldId id="356" r:id="rId26"/>
    <p:sldId id="339" r:id="rId27"/>
    <p:sldId id="353" r:id="rId28"/>
    <p:sldId id="292" r:id="rId29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orient="horz" pos="1026" userDrawn="1">
          <p15:clr>
            <a:srgbClr val="A4A3A4"/>
          </p15:clr>
        </p15:guide>
        <p15:guide id="3" pos="3840" userDrawn="1">
          <p15:clr>
            <a:srgbClr val="A4A3A4"/>
          </p15:clr>
        </p15:guide>
        <p15:guide id="4" pos="211" userDrawn="1">
          <p15:clr>
            <a:srgbClr val="A4A3A4"/>
          </p15:clr>
        </p15:guide>
        <p15:guide id="5" pos="728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507" autoAdjust="0"/>
    <p:restoredTop sz="95468" autoAdjust="0"/>
  </p:normalViewPr>
  <p:slideViewPr>
    <p:cSldViewPr showGuides="1">
      <p:cViewPr varScale="1">
        <p:scale>
          <a:sx n="88" d="100"/>
          <a:sy n="88" d="100"/>
        </p:scale>
        <p:origin x="429" y="51"/>
      </p:cViewPr>
      <p:guideLst>
        <p:guide orient="horz" pos="2160"/>
        <p:guide orient="horz" pos="1026"/>
        <p:guide pos="3840"/>
        <p:guide pos="211"/>
        <p:guide pos="7287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68" d="100"/>
          <a:sy n="68" d="100"/>
        </p:scale>
        <p:origin x="3204" y="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C6C3F6-4935-499E-9793-17E76FB1FC21}" type="datetimeFigureOut">
              <a:rPr lang="de-DE" smtClean="0"/>
              <a:t>11.10.2017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15A85F-3787-4EDC-8F0C-64902040241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05868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8113" y="768350"/>
            <a:ext cx="6823075" cy="3838575"/>
          </a:xfrm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072003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15A85F-3787-4EDC-8F0C-64902040241E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659269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44246" y="1624405"/>
            <a:ext cx="11510682" cy="1885558"/>
          </a:xfrm>
        </p:spPr>
        <p:txBody>
          <a:bodyPr anchor="b">
            <a:normAutofit/>
          </a:bodyPr>
          <a:lstStyle>
            <a:lvl1pPr algn="ctr">
              <a:defRPr sz="5400" b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344246" y="3602041"/>
            <a:ext cx="11510682" cy="201195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67" indent="0" algn="ctr">
              <a:buNone/>
              <a:defRPr sz="2000"/>
            </a:lvl2pPr>
            <a:lvl3pPr marL="914332" indent="0" algn="ctr">
              <a:buNone/>
              <a:defRPr sz="1867"/>
            </a:lvl3pPr>
            <a:lvl4pPr marL="1371498" indent="0" algn="ctr">
              <a:buNone/>
              <a:defRPr sz="1600"/>
            </a:lvl4pPr>
            <a:lvl5pPr marL="1828664" indent="0" algn="ctr">
              <a:buNone/>
              <a:defRPr sz="1600"/>
            </a:lvl5pPr>
            <a:lvl6pPr marL="2285830" indent="0" algn="ctr">
              <a:buNone/>
              <a:defRPr sz="1600"/>
            </a:lvl6pPr>
            <a:lvl7pPr marL="2742994" indent="0" algn="ctr">
              <a:buNone/>
              <a:defRPr sz="1600"/>
            </a:lvl7pPr>
            <a:lvl8pPr marL="3200160" indent="0" algn="ctr">
              <a:buNone/>
              <a:defRPr sz="1600"/>
            </a:lvl8pPr>
            <a:lvl9pPr marL="3657327" indent="0" algn="ctr">
              <a:buNone/>
              <a:defRPr sz="1600"/>
            </a:lvl9pPr>
          </a:lstStyle>
          <a:p>
            <a:r>
              <a:rPr lang="de-DE"/>
              <a:t>Formatvorlage des Untertitelmasters durch Klicken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178966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3457C668-3E57-4286-B92A-7784B7450126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03600" y="6400801"/>
            <a:ext cx="5384800" cy="381000"/>
          </a:xfrm>
        </p:spPr>
        <p:txBody>
          <a:bodyPr/>
          <a:lstStyle>
            <a:lvl1pPr>
              <a:defRPr sz="1400" b="1">
                <a:solidFill>
                  <a:schemeClr val="bg1"/>
                </a:solidFill>
              </a:defRPr>
            </a:lvl1pPr>
          </a:lstStyle>
          <a:p>
            <a:r>
              <a:rPr lang="en-US"/>
              <a:t>Microsoft Certified Master: SQL Server ® 2008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91187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4417" y="1188749"/>
            <a:ext cx="10930467" cy="2852737"/>
          </a:xfrm>
        </p:spPr>
        <p:txBody>
          <a:bodyPr anchor="b"/>
          <a:lstStyle>
            <a:lvl1pPr>
              <a:defRPr sz="4500">
                <a:solidFill>
                  <a:srgbClr val="9AAC46"/>
                </a:solidFill>
              </a:defRPr>
            </a:lvl1pPr>
          </a:lstStyle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24417" y="4068470"/>
            <a:ext cx="10930467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88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64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29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18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06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</p:spTree>
    <p:extLst>
      <p:ext uri="{BB962C8B-B14F-4D97-AF65-F5344CB8AC3E}">
        <p14:creationId xmlns:p14="http://schemas.microsoft.com/office/powerpoint/2010/main" val="2460907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34963" y="296863"/>
            <a:ext cx="8636916" cy="126047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34964" y="1665288"/>
            <a:ext cx="11522074" cy="4572000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92306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34964" y="296863"/>
            <a:ext cx="8640761" cy="126047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334964" y="1665288"/>
            <a:ext cx="5581742" cy="4572000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271708" y="1665288"/>
            <a:ext cx="5585330" cy="4571999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5656384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34964" y="296863"/>
            <a:ext cx="8640761" cy="126047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de-DE"/>
              <a:t>Titelmasterformat durch Klicken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220373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34962" y="312999"/>
            <a:ext cx="5033103" cy="1244339"/>
          </a:xfrm>
        </p:spPr>
        <p:txBody>
          <a:bodyPr anchor="b"/>
          <a:lstStyle>
            <a:lvl1pPr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368064" y="1678740"/>
            <a:ext cx="6488974" cy="455854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334963" y="1678740"/>
            <a:ext cx="5033101" cy="4558548"/>
          </a:xfrm>
        </p:spPr>
        <p:txBody>
          <a:bodyPr/>
          <a:lstStyle>
            <a:lvl1pPr marL="0" indent="0">
              <a:buNone/>
              <a:defRPr sz="1600"/>
            </a:lvl1pPr>
            <a:lvl2pPr marL="457167" indent="0">
              <a:buNone/>
              <a:defRPr sz="1467"/>
            </a:lvl2pPr>
            <a:lvl3pPr marL="914332" indent="0">
              <a:buNone/>
              <a:defRPr sz="1200"/>
            </a:lvl3pPr>
            <a:lvl4pPr marL="1371498" indent="0">
              <a:buNone/>
              <a:defRPr sz="1067"/>
            </a:lvl4pPr>
            <a:lvl5pPr marL="1828664" indent="0">
              <a:buNone/>
              <a:defRPr sz="1067"/>
            </a:lvl5pPr>
            <a:lvl6pPr marL="2285830" indent="0">
              <a:buNone/>
              <a:defRPr sz="1067"/>
            </a:lvl6pPr>
            <a:lvl7pPr marL="2742994" indent="0">
              <a:buNone/>
              <a:defRPr sz="1067"/>
            </a:lvl7pPr>
            <a:lvl8pPr marL="3200160" indent="0">
              <a:buNone/>
              <a:defRPr sz="1067"/>
            </a:lvl8pPr>
            <a:lvl9pPr marL="3657327" indent="0">
              <a:buNone/>
              <a:defRPr sz="1067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</p:spTree>
    <p:extLst>
      <p:ext uri="{BB962C8B-B14F-4D97-AF65-F5344CB8AC3E}">
        <p14:creationId xmlns:p14="http://schemas.microsoft.com/office/powerpoint/2010/main" val="41749994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17665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tand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35360" y="0"/>
            <a:ext cx="10177131" cy="1052736"/>
          </a:xfrm>
          <a:prstGeom prst="rect">
            <a:avLst/>
          </a:prstGeom>
        </p:spPr>
        <p:txBody>
          <a:bodyPr anchor="ctr"/>
          <a:lstStyle>
            <a:lvl1pPr>
              <a:defRPr sz="2800">
                <a:solidFill>
                  <a:schemeClr val="tx1"/>
                </a:solidFill>
              </a:defRPr>
            </a:lvl1pPr>
          </a:lstStyle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35360" y="1268760"/>
            <a:ext cx="11521280" cy="5040560"/>
          </a:xfrm>
        </p:spPr>
        <p:txBody>
          <a:bodyPr/>
          <a:lstStyle>
            <a:lvl1pPr>
              <a:tabLst>
                <a:tab pos="355600" algn="l"/>
                <a:tab pos="723900" algn="l"/>
                <a:tab pos="1168400" algn="l"/>
                <a:tab pos="1612900" algn="l"/>
                <a:tab pos="2057400" algn="l"/>
              </a:tabLst>
              <a:defRPr/>
            </a:lvl1pPr>
            <a:lvl2pPr defTabSz="444500">
              <a:tabLst>
                <a:tab pos="355600" algn="l"/>
                <a:tab pos="762000" algn="l"/>
                <a:tab pos="1168400" algn="l"/>
                <a:tab pos="1612900" algn="l"/>
                <a:tab pos="2057400" algn="l"/>
              </a:tabLst>
              <a:defRPr/>
            </a:lvl2pPr>
            <a:lvl3pPr>
              <a:tabLst>
                <a:tab pos="355600" algn="l"/>
                <a:tab pos="723900" algn="l"/>
                <a:tab pos="1168400" algn="l"/>
                <a:tab pos="1612900" algn="l"/>
                <a:tab pos="2057400" algn="l"/>
              </a:tabLst>
              <a:defRPr/>
            </a:lvl3pPr>
            <a:lvl4pPr>
              <a:tabLst>
                <a:tab pos="355600" algn="l"/>
                <a:tab pos="723900" algn="l"/>
                <a:tab pos="1168400" algn="l"/>
                <a:tab pos="1612900" algn="l"/>
                <a:tab pos="2057400" algn="l"/>
              </a:tabLst>
              <a:defRPr/>
            </a:lvl4pPr>
            <a:lvl5pPr>
              <a:tabLst>
                <a:tab pos="355600" algn="l"/>
                <a:tab pos="723900" algn="l"/>
                <a:tab pos="1168400" algn="l"/>
                <a:tab pos="1612900" algn="l"/>
                <a:tab pos="2057400" algn="l"/>
              </a:tabLst>
              <a:defRPr/>
            </a:lvl5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555830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"/>
          <p:cNvSpPr>
            <a:spLocks noGrp="1"/>
          </p:cNvSpPr>
          <p:nvPr>
            <p:ph type="ctrTitle" hasCustomPrompt="1"/>
          </p:nvPr>
        </p:nvSpPr>
        <p:spPr>
          <a:xfrm>
            <a:off x="5840411" y="3274173"/>
            <a:ext cx="6027035" cy="942209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r">
              <a:defRPr lang="en-US" sz="5333" b="0" dirty="0">
                <a:solidFill>
                  <a:schemeClr val="tx2"/>
                </a:solidFill>
                <a:latin typeface="+mj-lt"/>
                <a:cs typeface="Segoe UI Light"/>
              </a:defRPr>
            </a:lvl1pPr>
          </a:lstStyle>
          <a:p>
            <a:pPr marL="0" lvl="0"/>
            <a:r>
              <a:rPr lang="en-CA" dirty="0"/>
              <a:t>Session Title</a:t>
            </a:r>
            <a:endParaRPr lang="en-US" dirty="0"/>
          </a:p>
        </p:txBody>
      </p:sp>
      <p:sp>
        <p:nvSpPr>
          <p:cNvPr id="2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840975" y="4212209"/>
            <a:ext cx="6027955" cy="60497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r">
              <a:defRPr lang="en-US" dirty="0">
                <a:solidFill>
                  <a:schemeClr val="accent4"/>
                </a:solidFill>
                <a:latin typeface="+mn-lt"/>
                <a:cs typeface="Segoe UI Light"/>
              </a:defRPr>
            </a:lvl1pPr>
          </a:lstStyle>
          <a:p>
            <a:pPr lvl="0"/>
            <a:r>
              <a:rPr lang="en-CA" dirty="0"/>
              <a:t>Subtitle</a:t>
            </a:r>
            <a:endParaRPr lang="en-US" dirty="0"/>
          </a:p>
        </p:txBody>
      </p:sp>
      <p:pic>
        <p:nvPicPr>
          <p:cNvPr id="8" name="Picture 7" descr="PASS_Logo_whit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976" y="6214088"/>
            <a:ext cx="571280" cy="457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0893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Section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6151437" y="3191231"/>
            <a:ext cx="5927545" cy="942209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>
              <a:defRPr lang="en-US" sz="7200" b="0" dirty="0">
                <a:solidFill>
                  <a:schemeClr val="tx2"/>
                </a:solidFill>
                <a:latin typeface="+mj-lt"/>
                <a:cs typeface="Segoe UI Light"/>
              </a:defRPr>
            </a:lvl1pPr>
          </a:lstStyle>
          <a:p>
            <a:pPr marL="0" lvl="0"/>
            <a:r>
              <a:rPr lang="en-CA" dirty="0"/>
              <a:t>Session Title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150532" y="4129268"/>
            <a:ext cx="5928451" cy="60497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>
              <a:defRPr lang="en-US" sz="3200" dirty="0">
                <a:solidFill>
                  <a:schemeClr val="accent1"/>
                </a:solidFill>
                <a:latin typeface="+mn-lt"/>
                <a:cs typeface="Segoe UI Light"/>
              </a:defRPr>
            </a:lvl1pPr>
          </a:lstStyle>
          <a:p>
            <a:pPr lvl="0"/>
            <a:r>
              <a:rPr lang="en-CA" dirty="0"/>
              <a:t>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14417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hyperlink" Target="http://www.db-berater.de/" TargetMode="Externa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54106" y="322096"/>
            <a:ext cx="8617772" cy="1231106"/>
          </a:xfrm>
          <a:prstGeom prst="rect">
            <a:avLst/>
          </a:prstGeom>
        </p:spPr>
        <p:txBody>
          <a:bodyPr vert="horz" lIns="68579" tIns="34289" rIns="68579" bIns="34289" rtlCol="0" anchor="ctr">
            <a:normAutofit/>
          </a:bodyPr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54105" y="1678193"/>
            <a:ext cx="11490063" cy="4539727"/>
          </a:xfrm>
          <a:prstGeom prst="rect">
            <a:avLst/>
          </a:prstGeom>
        </p:spPr>
        <p:txBody>
          <a:bodyPr vert="horz" lIns="68579" tIns="34289" rIns="68579" bIns="34289" rtlCol="0">
            <a:normAutofit/>
          </a:bodyPr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8971878" y="322095"/>
            <a:ext cx="2872290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b="1" dirty="0">
                <a:solidFill>
                  <a:schemeClr val="accent1"/>
                </a:solidFill>
                <a:latin typeface="Calibri" panose="020F0502020204030204" pitchFamily="34" charset="0"/>
              </a:rPr>
              <a:t>db </a:t>
            </a:r>
            <a:r>
              <a:rPr lang="de-DE" sz="2400" b="1" dirty="0">
                <a:latin typeface="Calibri" panose="020F0502020204030204" pitchFamily="34" charset="0"/>
              </a:rPr>
              <a:t>Berater GmbH</a:t>
            </a:r>
          </a:p>
          <a:p>
            <a:pPr algn="r"/>
            <a:r>
              <a:rPr lang="de-DE" sz="1000" b="1" dirty="0"/>
              <a:t>Planung – Installation</a:t>
            </a:r>
            <a:r>
              <a:rPr lang="de-DE" sz="1000" b="1" baseline="0" dirty="0"/>
              <a:t> – Optimierung</a:t>
            </a:r>
            <a:br>
              <a:rPr lang="de-DE" sz="1000" b="1" baseline="0" dirty="0"/>
            </a:br>
            <a:br>
              <a:rPr lang="de-DE" sz="1000" b="1" baseline="0" dirty="0"/>
            </a:br>
            <a:endParaRPr lang="de-DE" sz="1000" b="1" dirty="0"/>
          </a:p>
          <a:p>
            <a:pPr algn="r"/>
            <a:r>
              <a:rPr lang="de-DE" sz="1000" b="1" dirty="0">
                <a:hlinkClick r:id="rId13"/>
              </a:rPr>
              <a:t>http://www.db-berater.de</a:t>
            </a:r>
            <a:endParaRPr lang="de-DE" sz="1000" b="1" dirty="0"/>
          </a:p>
          <a:p>
            <a:pPr algn="r"/>
            <a:r>
              <a:rPr lang="de-DE" sz="1000" b="1" dirty="0"/>
              <a:t>info@db-berater.de</a:t>
            </a:r>
          </a:p>
        </p:txBody>
      </p:sp>
      <p:cxnSp>
        <p:nvCxnSpPr>
          <p:cNvPr id="6" name="Gerader Verbinder 5"/>
          <p:cNvCxnSpPr/>
          <p:nvPr/>
        </p:nvCxnSpPr>
        <p:spPr>
          <a:xfrm>
            <a:off x="354105" y="6303981"/>
            <a:ext cx="11490063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feld 6"/>
          <p:cNvSpPr txBox="1"/>
          <p:nvPr/>
        </p:nvSpPr>
        <p:spPr>
          <a:xfrm>
            <a:off x="354105" y="6390042"/>
            <a:ext cx="21416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b="1" dirty="0">
                <a:solidFill>
                  <a:schemeClr val="accent1"/>
                </a:solidFill>
              </a:rPr>
              <a:t>Autor: </a:t>
            </a:r>
            <a:r>
              <a:rPr lang="de-DE" sz="1200" b="1" dirty="0"/>
              <a:t>Uwe Ricken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8971879" y="6390043"/>
            <a:ext cx="28722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200" b="1" dirty="0">
                <a:solidFill>
                  <a:schemeClr val="accent1"/>
                </a:solidFill>
              </a:rPr>
              <a:t>©: </a:t>
            </a:r>
            <a:r>
              <a:rPr lang="de-DE" sz="1200" b="1" dirty="0"/>
              <a:t>db</a:t>
            </a:r>
            <a:r>
              <a:rPr lang="de-DE" sz="1200" b="1" baseline="0" dirty="0"/>
              <a:t> Berater GmbH (2017)</a:t>
            </a:r>
            <a:endParaRPr lang="de-DE" sz="1200" b="1" dirty="0"/>
          </a:p>
        </p:txBody>
      </p:sp>
    </p:spTree>
    <p:extLst>
      <p:ext uri="{BB962C8B-B14F-4D97-AF65-F5344CB8AC3E}">
        <p14:creationId xmlns:p14="http://schemas.microsoft.com/office/powerpoint/2010/main" val="4172324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7" r:id="rId1"/>
    <p:sldLayoutId id="2147483858" r:id="rId2"/>
    <p:sldLayoutId id="2147483859" r:id="rId3"/>
    <p:sldLayoutId id="2147483860" r:id="rId4"/>
    <p:sldLayoutId id="2147483861" r:id="rId5"/>
    <p:sldLayoutId id="2147483862" r:id="rId6"/>
    <p:sldLayoutId id="2147483863" r:id="rId7"/>
    <p:sldLayoutId id="2147483864" r:id="rId8"/>
    <p:sldLayoutId id="2147483865" r:id="rId9"/>
    <p:sldLayoutId id="2147483866" r:id="rId10"/>
    <p:sldLayoutId id="2147483867" r:id="rId11"/>
  </p:sldLayoutIdLst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rgbClr val="5B9BD5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354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goo.gl/WNepvY" TargetMode="External"/><Relationship Id="rId2" Type="http://schemas.openxmlformats.org/officeDocument/2006/relationships/hyperlink" Target="http://bit.ly/Session_Temporal_Tables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msdn.microsoft.com/en-us/library/dn935015.aspx" TargetMode="External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hyperlink" Target="0050%20-%20querying%20temporal%20tables.sql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0060%20-%20handling%20NULL%20in%20temporal%20tables.sql" TargetMode="External"/><Relationship Id="rId2" Type="http://schemas.openxmlformats.org/officeDocument/2006/relationships/hyperlink" Target="http://www.db-berater.de/2016/06/temporal-tables-behandlung-von-null-einschrnkungen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0070%20-%20Add%20and%20Drop%20columns%20to%20temporal%20tables.sql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0080%20-%20changing%20datatypes%20in%20temporal%20tables.sql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0090%20-%20renaming%20objects%20in%20temporal%20relationships.sql" TargetMode="External"/><Relationship Id="rId2" Type="http://schemas.openxmlformats.org/officeDocument/2006/relationships/hyperlink" Target="http://www.db-berater.de/2016/06/temporal-tables-umbenennung-von-metadaten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www.db-berater.de/2016/07/temporal-tables-verwendung-von-triggern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hyperlink" Target="mailto:uwe.ricken@db-berater.de" TargetMode="External"/><Relationship Id="rId7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sqlmaster.de/" TargetMode="External"/><Relationship Id="rId5" Type="http://schemas.openxmlformats.org/officeDocument/2006/relationships/hyperlink" Target="http://www.db-berater.de/" TargetMode="External"/><Relationship Id="rId4" Type="http://schemas.openxmlformats.org/officeDocument/2006/relationships/hyperlink" Target="http://www.twitter.com/dbberater" TargetMode="External"/><Relationship Id="rId9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0110%20-%20variable%20primary%20keys%20in%20temporal%20tables.sql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0120%20-%20temporal%20tables%20and%20security.sql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0130%20-%20temporal%20tables%20and%20Dynamic%20Data%20Masking.sql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0130%20-%20temporal%20tables%20and%20Dynamic%20Data%20Masking.sql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msdn.microsoft.com/de-de/library/mt590207.aspx" TargetMode="External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mailto:uwe.ricken@db-berater.de" TargetMode="Externa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msdn.microsoft.com/en-us/library/dn935015.aspx" TargetMode="Externa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0030%20-%20requirements%20for%20temporal%20tables.sql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/>
              <a:t>Temporal Tables – Useful feature?</a:t>
            </a:r>
          </a:p>
        </p:txBody>
      </p:sp>
      <p:sp>
        <p:nvSpPr>
          <p:cNvPr id="7" name="Untertitel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/>
              <a:t>Konfiguration / Aufbau und Verwendung von Temporal Tables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623391" y="4149080"/>
            <a:ext cx="1094472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b="1" dirty="0"/>
              <a:t>Demos und Präsentation:</a:t>
            </a:r>
          </a:p>
          <a:p>
            <a:r>
              <a:rPr lang="de-DE" sz="2800" b="1" dirty="0">
                <a:hlinkClick r:id="rId2"/>
              </a:rPr>
              <a:t>http://bit.ly/Session_Temporal_Tables</a:t>
            </a:r>
            <a:endParaRPr lang="de-DE" sz="2800" b="1" dirty="0"/>
          </a:p>
          <a:p>
            <a:r>
              <a:rPr lang="de-DE" sz="2800" b="1" dirty="0"/>
              <a:t>Demodatenbank(en)</a:t>
            </a:r>
          </a:p>
          <a:p>
            <a:r>
              <a:rPr lang="de-DE" sz="2800" b="1" dirty="0">
                <a:hlinkClick r:id="rId3"/>
              </a:rPr>
              <a:t>https://goo.gl/WNepvY</a:t>
            </a:r>
            <a:endParaRPr lang="de-DE" sz="2800" b="1" dirty="0"/>
          </a:p>
        </p:txBody>
      </p:sp>
    </p:spTree>
    <p:extLst>
      <p:ext uri="{BB962C8B-B14F-4D97-AF65-F5344CB8AC3E}">
        <p14:creationId xmlns:p14="http://schemas.microsoft.com/office/powerpoint/2010/main" val="15702576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Erstellen einer</a:t>
            </a:r>
            <a:br>
              <a:rPr lang="de-DE" dirty="0"/>
            </a:br>
            <a:r>
              <a:rPr lang="de-DE" dirty="0"/>
              <a:t>System Versioned Temporal Table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DE" dirty="0"/>
              <a:t>Temporal Tables können auf drei verschiedene Arten erzeugt werden:</a:t>
            </a:r>
          </a:p>
          <a:p>
            <a:pPr lvl="1"/>
            <a:r>
              <a:rPr lang="de-DE" dirty="0"/>
              <a:t>System Versioned Temporal Table mit anonymisierter History Table</a:t>
            </a:r>
            <a:br>
              <a:rPr lang="de-DE" dirty="0"/>
            </a:br>
            <a:r>
              <a:rPr lang="de-DE" dirty="0"/>
              <a:t>Nur das Schema der Benutzertabelle wird definiert. Das System erstellt eine korrespondierende History-Tabelle mit einem automatisch generierten Namen.</a:t>
            </a:r>
          </a:p>
          <a:p>
            <a:pPr lvl="1"/>
            <a:endParaRPr lang="de-DE" dirty="0"/>
          </a:p>
          <a:p>
            <a:pPr lvl="1"/>
            <a:r>
              <a:rPr lang="de-DE" dirty="0"/>
              <a:t>System Versioned Temporal Table Unter Angabe einer explizit benutzerdefinierten History Table.</a:t>
            </a:r>
            <a:br>
              <a:rPr lang="de-DE" dirty="0"/>
            </a:br>
            <a:endParaRPr lang="de-DE" dirty="0"/>
          </a:p>
          <a:p>
            <a:pPr lvl="1"/>
            <a:r>
              <a:rPr lang="de-DE" dirty="0"/>
              <a:t>System Versioned Temporal Table mit VORHER definierter und implementierter History Table</a:t>
            </a:r>
          </a:p>
        </p:txBody>
      </p:sp>
    </p:spTree>
    <p:extLst>
      <p:ext uri="{BB962C8B-B14F-4D97-AF65-F5344CB8AC3E}">
        <p14:creationId xmlns:p14="http://schemas.microsoft.com/office/powerpoint/2010/main" val="2888443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History Table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  <a:tabLst>
                <a:tab pos="361950" algn="l"/>
                <a:tab pos="2870200" algn="l"/>
                <a:tab pos="4667250" algn="l"/>
              </a:tabLst>
            </a:pPr>
            <a:r>
              <a:rPr lang="de-DE" sz="2000" b="1" dirty="0">
                <a:latin typeface="Consolas" panose="020B0609020204030204" pitchFamily="49" charset="0"/>
                <a:cs typeface="Consolas" panose="020B0609020204030204" pitchFamily="49" charset="0"/>
              </a:rPr>
              <a:t>CREATE TABLE [</a:t>
            </a:r>
            <a:r>
              <a:rPr lang="de-DE" sz="2000" b="1" dirty="0" err="1">
                <a:latin typeface="Consolas" panose="020B0609020204030204" pitchFamily="49" charset="0"/>
                <a:cs typeface="Consolas" panose="020B0609020204030204" pitchFamily="49" charset="0"/>
              </a:rPr>
              <a:t>dbo</a:t>
            </a:r>
            <a:r>
              <a:rPr lang="de-DE" sz="2000" b="1" dirty="0">
                <a:latin typeface="Consolas" panose="020B0609020204030204" pitchFamily="49" charset="0"/>
                <a:cs typeface="Consolas" panose="020B0609020204030204" pitchFamily="49" charset="0"/>
              </a:rPr>
              <a:t>].[Department]</a:t>
            </a:r>
          </a:p>
          <a:p>
            <a:pPr marL="0" indent="0">
              <a:buNone/>
              <a:tabLst>
                <a:tab pos="361950" algn="l"/>
                <a:tab pos="2870200" algn="l"/>
                <a:tab pos="4667250" algn="l"/>
              </a:tabLst>
            </a:pPr>
            <a:r>
              <a:rPr lang="de-DE" sz="2000" b="1" dirty="0">
                <a:latin typeface="Consolas" panose="020B0609020204030204" pitchFamily="49" charset="0"/>
                <a:cs typeface="Consolas" panose="020B0609020204030204" pitchFamily="49" charset="0"/>
              </a:rPr>
              <a:t>(  </a:t>
            </a:r>
          </a:p>
          <a:p>
            <a:pPr marL="0" indent="0">
              <a:buNone/>
              <a:tabLst>
                <a:tab pos="361950" algn="l"/>
                <a:tab pos="2870200" algn="l"/>
                <a:tab pos="4667250" algn="l"/>
              </a:tabLst>
            </a:pPr>
            <a:r>
              <a:rPr lang="de-DE" sz="2000" b="1" dirty="0">
                <a:latin typeface="Consolas" panose="020B0609020204030204" pitchFamily="49" charset="0"/>
                <a:cs typeface="Consolas" panose="020B0609020204030204" pitchFamily="49" charset="0"/>
              </a:rPr>
              <a:t>	[</a:t>
            </a:r>
            <a:r>
              <a:rPr lang="de-DE" sz="2000" b="1" dirty="0" err="1">
                <a:latin typeface="Consolas" panose="020B0609020204030204" pitchFamily="49" charset="0"/>
                <a:cs typeface="Consolas" panose="020B0609020204030204" pitchFamily="49" charset="0"/>
              </a:rPr>
              <a:t>DeptID</a:t>
            </a:r>
            <a:r>
              <a:rPr lang="de-DE" sz="2000" b="1" dirty="0">
                <a:latin typeface="Consolas" panose="020B0609020204030204" pitchFamily="49" charset="0"/>
                <a:cs typeface="Consolas" panose="020B0609020204030204" pitchFamily="49" charset="0"/>
              </a:rPr>
              <a:t>]	</a:t>
            </a:r>
            <a:r>
              <a:rPr lang="de-DE" sz="2000" b="1" dirty="0" err="1">
                <a:latin typeface="Consolas" panose="020B0609020204030204" pitchFamily="49" charset="0"/>
                <a:cs typeface="Consolas" panose="020B0609020204030204" pitchFamily="49" charset="0"/>
              </a:rPr>
              <a:t>int</a:t>
            </a:r>
            <a:r>
              <a:rPr lang="de-DE" sz="2000" b="1" dirty="0">
                <a:latin typeface="Consolas" panose="020B0609020204030204" pitchFamily="49" charset="0"/>
                <a:cs typeface="Consolas" panose="020B0609020204030204" pitchFamily="49" charset="0"/>
              </a:rPr>
              <a:t>	NOT NULL	PRIMARY KEY CLUSTERED,</a:t>
            </a:r>
          </a:p>
          <a:p>
            <a:pPr marL="0" indent="0">
              <a:buNone/>
              <a:tabLst>
                <a:tab pos="361950" algn="l"/>
                <a:tab pos="2870200" algn="l"/>
                <a:tab pos="4667250" algn="l"/>
              </a:tabLst>
            </a:pPr>
            <a:r>
              <a:rPr lang="de-DE" sz="2000" b="1" dirty="0">
                <a:latin typeface="Consolas" panose="020B0609020204030204" pitchFamily="49" charset="0"/>
                <a:cs typeface="Consolas" panose="020B0609020204030204" pitchFamily="49" charset="0"/>
              </a:rPr>
              <a:t>	[</a:t>
            </a:r>
            <a:r>
              <a:rPr lang="de-DE" sz="2000" b="1" dirty="0" err="1">
                <a:latin typeface="Consolas" panose="020B0609020204030204" pitchFamily="49" charset="0"/>
                <a:cs typeface="Consolas" panose="020B0609020204030204" pitchFamily="49" charset="0"/>
              </a:rPr>
              <a:t>DeptName</a:t>
            </a:r>
            <a:r>
              <a:rPr lang="de-DE" sz="2000" b="1" dirty="0">
                <a:latin typeface="Consolas" panose="020B0609020204030204" pitchFamily="49" charset="0"/>
                <a:cs typeface="Consolas" panose="020B0609020204030204" pitchFamily="49" charset="0"/>
              </a:rPr>
              <a:t>]	</a:t>
            </a:r>
            <a:r>
              <a:rPr lang="de-DE" sz="2000" b="1" dirty="0" err="1">
                <a:latin typeface="Consolas" panose="020B0609020204030204" pitchFamily="49" charset="0"/>
                <a:cs typeface="Consolas" panose="020B0609020204030204" pitchFamily="49" charset="0"/>
              </a:rPr>
              <a:t>varchar</a:t>
            </a:r>
            <a:r>
              <a:rPr lang="de-DE" sz="2000" b="1" dirty="0">
                <a:latin typeface="Consolas" panose="020B0609020204030204" pitchFamily="49" charset="0"/>
                <a:cs typeface="Consolas" panose="020B0609020204030204" pitchFamily="49" charset="0"/>
              </a:rPr>
              <a:t>(50)	NOT NULL,</a:t>
            </a:r>
          </a:p>
          <a:p>
            <a:pPr marL="0" indent="0">
              <a:buNone/>
              <a:tabLst>
                <a:tab pos="361950" algn="l"/>
                <a:tab pos="2870200" algn="l"/>
                <a:tab pos="4667250" algn="l"/>
              </a:tabLst>
            </a:pPr>
            <a:r>
              <a:rPr lang="de-DE" sz="2000" b="1" dirty="0">
                <a:latin typeface="Consolas" panose="020B0609020204030204" pitchFamily="49" charset="0"/>
                <a:cs typeface="Consolas" panose="020B0609020204030204" pitchFamily="49" charset="0"/>
              </a:rPr>
              <a:t>	[</a:t>
            </a:r>
            <a:r>
              <a:rPr lang="de-DE" sz="2000" b="1" dirty="0" err="1">
                <a:latin typeface="Consolas" panose="020B0609020204030204" pitchFamily="49" charset="0"/>
                <a:cs typeface="Consolas" panose="020B0609020204030204" pitchFamily="49" charset="0"/>
              </a:rPr>
              <a:t>ManagerID</a:t>
            </a:r>
            <a:r>
              <a:rPr lang="de-DE" sz="2000" b="1" dirty="0">
                <a:latin typeface="Consolas" panose="020B0609020204030204" pitchFamily="49" charset="0"/>
                <a:cs typeface="Consolas" panose="020B0609020204030204" pitchFamily="49" charset="0"/>
              </a:rPr>
              <a:t>]	INT	NULL,</a:t>
            </a:r>
          </a:p>
          <a:p>
            <a:pPr marL="0" indent="0">
              <a:buNone/>
              <a:tabLst>
                <a:tab pos="361950" algn="l"/>
                <a:tab pos="2870200" algn="l"/>
                <a:tab pos="4667250" algn="l"/>
              </a:tabLst>
            </a:pPr>
            <a:r>
              <a:rPr lang="de-DE" sz="2000" b="1" dirty="0">
                <a:latin typeface="Consolas" panose="020B0609020204030204" pitchFamily="49" charset="0"/>
                <a:cs typeface="Consolas" panose="020B0609020204030204" pitchFamily="49" charset="0"/>
              </a:rPr>
              <a:t>	[</a:t>
            </a:r>
            <a:r>
              <a:rPr lang="de-DE" sz="2000" b="1" dirty="0" err="1">
                <a:latin typeface="Consolas" panose="020B0609020204030204" pitchFamily="49" charset="0"/>
                <a:cs typeface="Consolas" panose="020B0609020204030204" pitchFamily="49" charset="0"/>
              </a:rPr>
              <a:t>ParentDeptID</a:t>
            </a:r>
            <a:r>
              <a:rPr lang="de-DE" sz="2000" b="1" dirty="0">
                <a:latin typeface="Consolas" panose="020B0609020204030204" pitchFamily="49" charset="0"/>
                <a:cs typeface="Consolas" panose="020B0609020204030204" pitchFamily="49" charset="0"/>
              </a:rPr>
              <a:t>]	</a:t>
            </a:r>
            <a:r>
              <a:rPr lang="de-DE" sz="2000" b="1" dirty="0" err="1">
                <a:latin typeface="Consolas" panose="020B0609020204030204" pitchFamily="49" charset="0"/>
                <a:cs typeface="Consolas" panose="020B0609020204030204" pitchFamily="49" charset="0"/>
              </a:rPr>
              <a:t>int</a:t>
            </a:r>
            <a:r>
              <a:rPr lang="de-DE" sz="2000" b="1" dirty="0">
                <a:latin typeface="Consolas" panose="020B0609020204030204" pitchFamily="49" charset="0"/>
                <a:cs typeface="Consolas" panose="020B0609020204030204" pitchFamily="49" charset="0"/>
              </a:rPr>
              <a:t>	NULL,</a:t>
            </a:r>
          </a:p>
          <a:p>
            <a:pPr marL="0" indent="0">
              <a:buNone/>
              <a:tabLst>
                <a:tab pos="361950" algn="l"/>
                <a:tab pos="2870200" algn="l"/>
                <a:tab pos="4667250" algn="l"/>
              </a:tabLst>
            </a:pPr>
            <a:r>
              <a:rPr lang="de-DE" sz="2000" b="1" dirty="0">
                <a:latin typeface="Consolas" panose="020B0609020204030204" pitchFamily="49" charset="0"/>
                <a:cs typeface="Consolas" panose="020B0609020204030204" pitchFamily="49" charset="0"/>
              </a:rPr>
              <a:t>	[SysStartTime]	datetime2	</a:t>
            </a:r>
            <a:r>
              <a:rPr lang="de-DE" sz="2000" b="1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GENERATED ALWAYS AS ROW START</a:t>
            </a:r>
            <a:r>
              <a:rPr lang="de-DE" sz="2000" b="1" dirty="0">
                <a:latin typeface="Consolas" panose="020B0609020204030204" pitchFamily="49" charset="0"/>
                <a:cs typeface="Consolas" panose="020B0609020204030204" pitchFamily="49" charset="0"/>
              </a:rPr>
              <a:t>	NOT NULL,</a:t>
            </a:r>
          </a:p>
          <a:p>
            <a:pPr marL="0" indent="0">
              <a:buNone/>
              <a:tabLst>
                <a:tab pos="361950" algn="l"/>
                <a:tab pos="2870200" algn="l"/>
                <a:tab pos="4667250" algn="l"/>
              </a:tabLst>
            </a:pPr>
            <a:r>
              <a:rPr lang="de-DE" sz="2000" b="1" dirty="0">
                <a:latin typeface="Consolas" panose="020B0609020204030204" pitchFamily="49" charset="0"/>
                <a:cs typeface="Consolas" panose="020B0609020204030204" pitchFamily="49" charset="0"/>
              </a:rPr>
              <a:t>	[SysEndTime]	datetime2	</a:t>
            </a:r>
            <a:r>
              <a:rPr lang="de-DE" sz="2000" b="1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GENERATED ALWAYS AS ROW END</a:t>
            </a:r>
            <a:r>
              <a:rPr lang="de-DE" sz="2000" b="1" dirty="0">
                <a:latin typeface="Consolas" panose="020B0609020204030204" pitchFamily="49" charset="0"/>
                <a:cs typeface="Consolas" panose="020B0609020204030204" pitchFamily="49" charset="0"/>
              </a:rPr>
              <a:t>	NOT NULL,</a:t>
            </a:r>
          </a:p>
          <a:p>
            <a:pPr marL="0" indent="0">
              <a:buNone/>
              <a:tabLst>
                <a:tab pos="361950" algn="l"/>
                <a:tab pos="2870200" algn="l"/>
                <a:tab pos="4667250" algn="l"/>
              </a:tabLst>
            </a:pPr>
            <a:r>
              <a:rPr lang="de-DE" sz="2000" b="1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de-DE" sz="2000" b="1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PERIOD FOR SYSTEM_TIME ([</a:t>
            </a:r>
            <a:r>
              <a:rPr lang="de-DE" sz="2000" b="1" dirty="0" err="1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SysStartTime</a:t>
            </a:r>
            <a:r>
              <a:rPr lang="de-DE" sz="2000" b="1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], [</a:t>
            </a:r>
            <a:r>
              <a:rPr lang="de-DE" sz="2000" b="1" dirty="0" err="1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SysEndTime</a:t>
            </a:r>
            <a:r>
              <a:rPr lang="de-DE" sz="2000" b="1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])</a:t>
            </a:r>
          </a:p>
          <a:p>
            <a:pPr marL="0" indent="0">
              <a:buNone/>
              <a:tabLst>
                <a:tab pos="361950" algn="l"/>
                <a:tab pos="2870200" algn="l"/>
                <a:tab pos="4667250" algn="l"/>
              </a:tabLst>
            </a:pPr>
            <a:r>
              <a:rPr lang="de-DE" sz="2000" b="1" dirty="0">
                <a:latin typeface="Consolas" panose="020B0609020204030204" pitchFamily="49" charset="0"/>
                <a:cs typeface="Consolas" panose="020B0609020204030204" pitchFamily="49" charset="0"/>
              </a:rPr>
              <a:t>)</a:t>
            </a:r>
          </a:p>
          <a:p>
            <a:pPr marL="0" indent="0">
              <a:buNone/>
              <a:tabLst>
                <a:tab pos="361950" algn="l"/>
                <a:tab pos="2870200" algn="l"/>
                <a:tab pos="4667250" algn="l"/>
              </a:tabLst>
            </a:pPr>
            <a:r>
              <a:rPr lang="de-DE" sz="2000" b="1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WITH (SYSTEM_VERSIONING = ON </a:t>
            </a:r>
            <a:r>
              <a:rPr lang="de-DE" sz="2000" b="1" dirty="0">
                <a:latin typeface="Consolas" panose="020B0609020204030204" pitchFamily="49" charset="0"/>
                <a:cs typeface="Consolas" panose="020B0609020204030204" pitchFamily="49" charset="0"/>
              </a:rPr>
              <a:t>[</a:t>
            </a:r>
            <a:r>
              <a:rPr lang="de-DE" sz="2000" b="1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(HISTORY_TABLE = [history].[Department])</a:t>
            </a:r>
            <a:r>
              <a:rPr lang="de-DE" sz="2000" b="1" dirty="0">
                <a:latin typeface="Consolas" panose="020B0609020204030204" pitchFamily="49" charset="0"/>
                <a:cs typeface="Consolas" panose="020B0609020204030204" pitchFamily="49" charset="0"/>
              </a:rPr>
              <a:t>]</a:t>
            </a:r>
            <a:r>
              <a:rPr lang="de-DE" sz="2000" b="1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);</a:t>
            </a:r>
          </a:p>
        </p:txBody>
      </p:sp>
    </p:spTree>
    <p:extLst>
      <p:ext uri="{BB962C8B-B14F-4D97-AF65-F5344CB8AC3E}">
        <p14:creationId xmlns:p14="http://schemas.microsoft.com/office/powerpoint/2010/main" val="14759664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Aktualisierung aus History Table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UPDATE kann dazu verwendet werden, um Daten in der Tabelle zu einem bestimmten Zeitpunkt wiederherzustellen!</a:t>
            </a:r>
          </a:p>
          <a:p>
            <a:endParaRPr lang="de-DE" dirty="0"/>
          </a:p>
          <a:p>
            <a:pPr marL="0" indent="0">
              <a:buNone/>
            </a:pPr>
            <a:r>
              <a:rPr lang="de-DE" b="1" dirty="0">
                <a:solidFill>
                  <a:srgbClr val="0070C0"/>
                </a:solidFill>
                <a:latin typeface="Consolas" panose="020B0609020204030204" pitchFamily="49" charset="0"/>
              </a:rPr>
              <a:t>UPDATE</a:t>
            </a:r>
            <a:r>
              <a:rPr lang="de-DE" b="1" dirty="0">
                <a:latin typeface="Consolas" panose="020B0609020204030204" pitchFamily="49" charset="0"/>
              </a:rPr>
              <a:t>	[</a:t>
            </a:r>
            <a:r>
              <a:rPr lang="de-DE" b="1" dirty="0" err="1">
                <a:latin typeface="Consolas" panose="020B0609020204030204" pitchFamily="49" charset="0"/>
              </a:rPr>
              <a:t>dbo</a:t>
            </a:r>
            <a:r>
              <a:rPr lang="de-DE" b="1" dirty="0">
                <a:latin typeface="Consolas" panose="020B0609020204030204" pitchFamily="49" charset="0"/>
              </a:rPr>
              <a:t>].[Department]</a:t>
            </a:r>
          </a:p>
          <a:p>
            <a:pPr marL="0" indent="0">
              <a:buNone/>
            </a:pPr>
            <a:r>
              <a:rPr lang="de-DE" b="1" dirty="0">
                <a:solidFill>
                  <a:srgbClr val="0070C0"/>
                </a:solidFill>
                <a:latin typeface="Consolas" panose="020B0609020204030204" pitchFamily="49" charset="0"/>
              </a:rPr>
              <a:t>SET</a:t>
            </a:r>
            <a:r>
              <a:rPr lang="de-DE" b="1" dirty="0">
                <a:latin typeface="Consolas" panose="020B0609020204030204" pitchFamily="49" charset="0"/>
              </a:rPr>
              <a:t>		[D].[</a:t>
            </a:r>
            <a:r>
              <a:rPr lang="de-DE" b="1" dirty="0" err="1">
                <a:latin typeface="Consolas" panose="020B0609020204030204" pitchFamily="49" charset="0"/>
              </a:rPr>
              <a:t>DeptName</a:t>
            </a:r>
            <a:r>
              <a:rPr lang="de-DE" b="1" dirty="0">
                <a:latin typeface="Consolas" panose="020B0609020204030204" pitchFamily="49" charset="0"/>
              </a:rPr>
              <a:t>] = [</a:t>
            </a:r>
            <a:r>
              <a:rPr lang="de-DE" b="1" dirty="0" err="1">
                <a:latin typeface="Consolas" panose="020B0609020204030204" pitchFamily="49" charset="0"/>
              </a:rPr>
              <a:t>history</a:t>
            </a:r>
            <a:r>
              <a:rPr lang="de-DE" b="1" dirty="0">
                <a:latin typeface="Consolas" panose="020B0609020204030204" pitchFamily="49" charset="0"/>
              </a:rPr>
              <a:t>].[</a:t>
            </a:r>
            <a:r>
              <a:rPr lang="de-DE" b="1" dirty="0" err="1">
                <a:latin typeface="Consolas" panose="020B0609020204030204" pitchFamily="49" charset="0"/>
              </a:rPr>
              <a:t>DeptName</a:t>
            </a:r>
            <a:r>
              <a:rPr lang="de-DE" b="1" dirty="0">
                <a:latin typeface="Consolas" panose="020B0609020204030204" pitchFamily="49" charset="0"/>
              </a:rPr>
              <a:t>]</a:t>
            </a:r>
          </a:p>
          <a:p>
            <a:pPr marL="0" indent="0">
              <a:buNone/>
            </a:pPr>
            <a:r>
              <a:rPr lang="de-DE" b="1" dirty="0">
                <a:solidFill>
                  <a:srgbClr val="0070C0"/>
                </a:solidFill>
                <a:latin typeface="Consolas" panose="020B0609020204030204" pitchFamily="49" charset="0"/>
              </a:rPr>
              <a:t>FROM</a:t>
            </a:r>
            <a:r>
              <a:rPr lang="de-DE" b="1" dirty="0">
                <a:latin typeface="Consolas" panose="020B0609020204030204" pitchFamily="49" charset="0"/>
              </a:rPr>
              <a:t>		[</a:t>
            </a:r>
            <a:r>
              <a:rPr lang="de-DE" b="1" dirty="0" err="1">
                <a:latin typeface="Consolas" panose="020B0609020204030204" pitchFamily="49" charset="0"/>
              </a:rPr>
              <a:t>dbo</a:t>
            </a:r>
            <a:r>
              <a:rPr lang="de-DE" b="1" dirty="0">
                <a:latin typeface="Consolas" panose="020B0609020204030204" pitchFamily="49" charset="0"/>
              </a:rPr>
              <a:t>].[Department]</a:t>
            </a:r>
          </a:p>
          <a:p>
            <a:pPr marL="0" indent="0">
              <a:buNone/>
            </a:pPr>
            <a:r>
              <a:rPr lang="de-DE" b="1" dirty="0">
                <a:solidFill>
                  <a:srgbClr val="0070C0"/>
                </a:solidFill>
                <a:latin typeface="Consolas" panose="020B0609020204030204" pitchFamily="49" charset="0"/>
              </a:rPr>
              <a:t>FOR SYSTEM_TIME AS OF </a:t>
            </a:r>
            <a:r>
              <a:rPr lang="de-DE" b="1" dirty="0">
                <a:solidFill>
                  <a:srgbClr val="FF0000"/>
                </a:solidFill>
                <a:latin typeface="Consolas" panose="020B0609020204030204" pitchFamily="49" charset="0"/>
              </a:rPr>
              <a:t>'2016-11-22T09:00:00'</a:t>
            </a:r>
            <a:r>
              <a:rPr lang="de-DE" b="1" dirty="0">
                <a:latin typeface="Consolas" panose="020B0609020204030204" pitchFamily="49" charset="0"/>
              </a:rPr>
              <a:t> AS [history]</a:t>
            </a:r>
          </a:p>
          <a:p>
            <a:pPr marL="0" indent="0">
              <a:buNone/>
            </a:pPr>
            <a:r>
              <a:rPr lang="de-DE" b="1" dirty="0">
                <a:solidFill>
                  <a:srgbClr val="0070C0"/>
                </a:solidFill>
                <a:latin typeface="Consolas" panose="020B0609020204030204" pitchFamily="49" charset="0"/>
              </a:rPr>
              <a:t>WHERE</a:t>
            </a:r>
            <a:r>
              <a:rPr lang="de-DE" b="1" dirty="0">
                <a:latin typeface="Consolas" panose="020B0609020204030204" pitchFamily="49" charset="0"/>
              </a:rPr>
              <a:t>		[</a:t>
            </a:r>
            <a:r>
              <a:rPr lang="de-DE" b="1" dirty="0" err="1">
                <a:latin typeface="Consolas" panose="020B0609020204030204" pitchFamily="49" charset="0"/>
              </a:rPr>
              <a:t>history</a:t>
            </a:r>
            <a:r>
              <a:rPr lang="de-DE" b="1" dirty="0">
                <a:latin typeface="Consolas" panose="020B0609020204030204" pitchFamily="49" charset="0"/>
              </a:rPr>
              <a:t>].[</a:t>
            </a:r>
            <a:r>
              <a:rPr lang="de-DE" b="1" dirty="0" err="1">
                <a:latin typeface="Consolas" panose="020B0609020204030204" pitchFamily="49" charset="0"/>
              </a:rPr>
              <a:t>DeptID</a:t>
            </a:r>
            <a:r>
              <a:rPr lang="de-DE" b="1" dirty="0">
                <a:latin typeface="Consolas" panose="020B0609020204030204" pitchFamily="49" charset="0"/>
              </a:rPr>
              <a:t>] = 10</a:t>
            </a:r>
          </a:p>
          <a:p>
            <a:pPr marL="0" indent="0">
              <a:buNone/>
            </a:pPr>
            <a:r>
              <a:rPr lang="de-DE" b="1" dirty="0">
                <a:latin typeface="Consolas" panose="020B0609020204030204" pitchFamily="49" charset="0"/>
              </a:rPr>
              <a:t>		AND [</a:t>
            </a:r>
            <a:r>
              <a:rPr lang="de-DE" b="1" dirty="0" err="1">
                <a:latin typeface="Consolas" panose="020B0609020204030204" pitchFamily="49" charset="0"/>
              </a:rPr>
              <a:t>dbo</a:t>
            </a:r>
            <a:r>
              <a:rPr lang="de-DE" b="1" dirty="0">
                <a:latin typeface="Consolas" panose="020B0609020204030204" pitchFamily="49" charset="0"/>
              </a:rPr>
              <a:t>].[Department].[</a:t>
            </a:r>
            <a:r>
              <a:rPr lang="de-DE" b="1" dirty="0" err="1">
                <a:latin typeface="Consolas" panose="020B0609020204030204" pitchFamily="49" charset="0"/>
              </a:rPr>
              <a:t>DeptID</a:t>
            </a:r>
            <a:r>
              <a:rPr lang="de-DE" b="1" dirty="0">
                <a:latin typeface="Consolas" panose="020B0609020204030204" pitchFamily="49" charset="0"/>
              </a:rPr>
              <a:t>] = 10;</a:t>
            </a:r>
          </a:p>
        </p:txBody>
      </p:sp>
    </p:spTree>
    <p:extLst>
      <p:ext uri="{BB962C8B-B14F-4D97-AF65-F5344CB8AC3E}">
        <p14:creationId xmlns:p14="http://schemas.microsoft.com/office/powerpoint/2010/main" val="35973193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Abfragen von</a:t>
            </a:r>
            <a:br>
              <a:rPr lang="de-DE" dirty="0"/>
            </a:br>
            <a:r>
              <a:rPr lang="de-DE" dirty="0"/>
              <a:t>System Versioned Temporal Tables?</a:t>
            </a:r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963" y="1628774"/>
            <a:ext cx="9784919" cy="4176489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335360" y="5901716"/>
            <a:ext cx="79208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hlinkClick r:id="rId3"/>
              </a:rPr>
              <a:t>https://msdn.microsoft.com/en-us/library/dn935015.aspx</a:t>
            </a:r>
            <a:endParaRPr lang="de-DE" sz="1400" dirty="0"/>
          </a:p>
        </p:txBody>
      </p:sp>
      <p:pic>
        <p:nvPicPr>
          <p:cNvPr id="7" name="Inhaltsplatzhalter 3" descr="Don’t wait just download the free demo of 1V0-604 practice test and ...">
            <a:hlinkClick r:id="rId4" action="ppaction://hlinkfile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0733" y="4869160"/>
            <a:ext cx="2377380" cy="1188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5614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Abfragen von</a:t>
            </a:r>
            <a:br>
              <a:rPr lang="de-DE" dirty="0"/>
            </a:br>
            <a:r>
              <a:rPr lang="de-DE" dirty="0"/>
              <a:t>System Versioned Temporal Tables?</a:t>
            </a:r>
          </a:p>
        </p:txBody>
      </p:sp>
      <p:graphicFrame>
        <p:nvGraphicFramePr>
          <p:cNvPr id="4" name="Inhaltsplatzhalt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05282496"/>
              </p:ext>
            </p:extLst>
          </p:nvPr>
        </p:nvGraphicFramePr>
        <p:xfrm>
          <a:off x="334963" y="1665288"/>
          <a:ext cx="11522074" cy="45831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99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520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8301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21702">
                <a:tc>
                  <a:txBody>
                    <a:bodyPr/>
                    <a:lstStyle/>
                    <a:p>
                      <a:r>
                        <a:rPr lang="de-DE" sz="1400" dirty="0"/>
                        <a:t>Ausdruck</a:t>
                      </a:r>
                    </a:p>
                  </a:txBody>
                  <a:tcPr marL="99919" marR="99919"/>
                </a:tc>
                <a:tc>
                  <a:txBody>
                    <a:bodyPr/>
                    <a:lstStyle/>
                    <a:p>
                      <a:r>
                        <a:rPr lang="de-DE" sz="1400" dirty="0" err="1"/>
                        <a:t>Qualifying</a:t>
                      </a:r>
                      <a:r>
                        <a:rPr lang="de-DE" sz="1400" baseline="0" dirty="0"/>
                        <a:t> </a:t>
                      </a:r>
                      <a:r>
                        <a:rPr lang="de-DE" sz="1400" baseline="0" dirty="0" err="1"/>
                        <a:t>Rows</a:t>
                      </a:r>
                      <a:endParaRPr lang="de-DE" sz="1400" dirty="0"/>
                    </a:p>
                  </a:txBody>
                  <a:tcPr marL="99919" marR="99919"/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Beschreibung</a:t>
                      </a:r>
                    </a:p>
                  </a:txBody>
                  <a:tcPr marL="99919" marR="99919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2837">
                <a:tc>
                  <a:txBody>
                    <a:bodyPr/>
                    <a:lstStyle/>
                    <a:p>
                      <a:r>
                        <a:rPr lang="de-DE" sz="1400" dirty="0"/>
                        <a:t>AS OF &lt;</a:t>
                      </a:r>
                      <a:r>
                        <a:rPr lang="de-DE" sz="1400" dirty="0" err="1"/>
                        <a:t>date_time</a:t>
                      </a:r>
                      <a:r>
                        <a:rPr lang="de-DE" sz="1400" dirty="0"/>
                        <a:t>&gt;</a:t>
                      </a:r>
                    </a:p>
                  </a:txBody>
                  <a:tcPr marL="99919" marR="99919"/>
                </a:tc>
                <a:tc>
                  <a:txBody>
                    <a:bodyPr/>
                    <a:lstStyle/>
                    <a:p>
                      <a:r>
                        <a:rPr lang="en-US" sz="1400" dirty="0" err="1"/>
                        <a:t>SysStartTime</a:t>
                      </a:r>
                      <a:r>
                        <a:rPr lang="en-US" sz="1400" dirty="0"/>
                        <a:t> &lt;= </a:t>
                      </a:r>
                      <a:r>
                        <a:rPr lang="en-US" sz="1400" dirty="0" err="1"/>
                        <a:t>date_time</a:t>
                      </a:r>
                      <a:br>
                        <a:rPr lang="en-US" sz="1400" dirty="0"/>
                      </a:br>
                      <a:r>
                        <a:rPr lang="en-US" sz="1400" dirty="0"/>
                        <a:t>AND</a:t>
                      </a:r>
                      <a:br>
                        <a:rPr lang="en-US" sz="1400" dirty="0"/>
                      </a:br>
                      <a:r>
                        <a:rPr lang="en-US" sz="1400" dirty="0" err="1"/>
                        <a:t>SysEndTime</a:t>
                      </a:r>
                      <a:r>
                        <a:rPr lang="en-US" sz="1400" dirty="0"/>
                        <a:t> &gt; </a:t>
                      </a:r>
                      <a:r>
                        <a:rPr lang="en-US" sz="1400" dirty="0" err="1"/>
                        <a:t>date_time</a:t>
                      </a:r>
                      <a:endParaRPr lang="de-DE" sz="1400" dirty="0"/>
                    </a:p>
                  </a:txBody>
                  <a:tcPr marL="99919" marR="99919"/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Gibt eine Tabelle mit Zeilen zurück, die die Werte enthalten, die zum angegebenen Zeitpunkt in der Vergangenheit real (aktuell) waren.</a:t>
                      </a:r>
                    </a:p>
                  </a:txBody>
                  <a:tcPr marL="99919" marR="99919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2837">
                <a:tc>
                  <a:txBody>
                    <a:bodyPr/>
                    <a:lstStyle/>
                    <a:p>
                      <a:r>
                        <a:rPr lang="de-DE" sz="1400" dirty="0"/>
                        <a:t>FROM … TO …</a:t>
                      </a:r>
                    </a:p>
                  </a:txBody>
                  <a:tcPr marL="99919" marR="99919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SysStartTime &lt; end_date_time</a:t>
                      </a:r>
                      <a:br>
                        <a:rPr lang="en-US" sz="1400" dirty="0"/>
                      </a:br>
                      <a:r>
                        <a:rPr lang="en-US" sz="1400" dirty="0"/>
                        <a:t>AND</a:t>
                      </a:r>
                      <a:br>
                        <a:rPr lang="en-US" sz="1400" dirty="0"/>
                      </a:br>
                      <a:r>
                        <a:rPr lang="en-US" sz="1400" dirty="0"/>
                        <a:t>SysEndTime &gt; start_date_time</a:t>
                      </a:r>
                      <a:endParaRPr lang="de-DE" sz="1400" dirty="0"/>
                    </a:p>
                  </a:txBody>
                  <a:tcPr marL="99919" marR="99919"/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Gibt eine Tabelle mit den Werten für alle Zeilenversionen zurück, die innerhalb des angegebenen Zeitbereichs aktiv waren.</a:t>
                      </a:r>
                    </a:p>
                  </a:txBody>
                  <a:tcPr marL="99919" marR="99919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2837">
                <a:tc>
                  <a:txBody>
                    <a:bodyPr/>
                    <a:lstStyle/>
                    <a:p>
                      <a:r>
                        <a:rPr lang="de-DE" sz="1400" dirty="0"/>
                        <a:t>BETWEEN</a:t>
                      </a:r>
                      <a:r>
                        <a:rPr lang="de-DE" sz="1400" baseline="0" dirty="0"/>
                        <a:t> … TO …</a:t>
                      </a:r>
                      <a:endParaRPr lang="de-DE" sz="1400" dirty="0"/>
                    </a:p>
                  </a:txBody>
                  <a:tcPr marL="99919" marR="99919"/>
                </a:tc>
                <a:tc>
                  <a:txBody>
                    <a:bodyPr/>
                    <a:lstStyle/>
                    <a:p>
                      <a:r>
                        <a:rPr lang="en-US" sz="1400" dirty="0" err="1"/>
                        <a:t>SysStartTime</a:t>
                      </a:r>
                      <a:r>
                        <a:rPr lang="en-US" sz="1400" dirty="0"/>
                        <a:t> &lt;= end_date_time</a:t>
                      </a:r>
                      <a:br>
                        <a:rPr lang="en-US" sz="1400" dirty="0"/>
                      </a:br>
                      <a:r>
                        <a:rPr lang="en-US" sz="1400" dirty="0"/>
                        <a:t>AND</a:t>
                      </a:r>
                      <a:br>
                        <a:rPr lang="en-US" sz="1400" dirty="0"/>
                      </a:br>
                      <a:r>
                        <a:rPr lang="en-US" sz="1400" dirty="0" err="1"/>
                        <a:t>SysEndTime</a:t>
                      </a:r>
                      <a:r>
                        <a:rPr lang="en-US" sz="1400" dirty="0"/>
                        <a:t> =&gt; start_date_time</a:t>
                      </a:r>
                      <a:endParaRPr lang="de-DE" sz="1400" dirty="0"/>
                    </a:p>
                  </a:txBody>
                  <a:tcPr marL="99919" marR="99919"/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Wie &lt;FROM…TO…&gt;! Die zurückgegebene Tabelle enthält jedoch Zeilen, die an dem durch den &lt;</a:t>
                      </a:r>
                      <a:r>
                        <a:rPr lang="de-DE" sz="1400" dirty="0" err="1"/>
                        <a:t>end_date_time</a:t>
                      </a:r>
                      <a:r>
                        <a:rPr lang="de-DE" sz="1400" dirty="0"/>
                        <a:t>&gt;-Endpunkt definierten oberen Grenzwert aktiv wurden.</a:t>
                      </a:r>
                    </a:p>
                  </a:txBody>
                  <a:tcPr marL="99919" marR="99919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60620">
                <a:tc>
                  <a:txBody>
                    <a:bodyPr/>
                    <a:lstStyle/>
                    <a:p>
                      <a:r>
                        <a:rPr lang="de-DE" sz="1400" dirty="0"/>
                        <a:t>CONTAINED</a:t>
                      </a:r>
                      <a:r>
                        <a:rPr lang="de-DE" sz="1400" baseline="0" dirty="0"/>
                        <a:t> IN (…)</a:t>
                      </a:r>
                      <a:endParaRPr lang="de-DE" sz="1400" dirty="0"/>
                    </a:p>
                  </a:txBody>
                  <a:tcPr marL="99919" marR="99919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SysStartTime &gt;= start_date_time</a:t>
                      </a:r>
                    </a:p>
                    <a:p>
                      <a:r>
                        <a:rPr lang="en-US" sz="1400" dirty="0"/>
                        <a:t>AND</a:t>
                      </a:r>
                    </a:p>
                    <a:p>
                      <a:r>
                        <a:rPr lang="en-US" sz="1400" dirty="0"/>
                        <a:t>SysEndTime &lt;= end_date_time</a:t>
                      </a:r>
                      <a:endParaRPr lang="de-DE" sz="1400" dirty="0"/>
                    </a:p>
                  </a:txBody>
                  <a:tcPr marL="99919" marR="99919"/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Gibt eine Tabelle mit den Werten für alle Zeilenversionen zurück, die innerhalb des von den zwei Datums-/Uhrzeitwerten für das Argument CONTAINED IN definierten Zeitbereichs geöffnet und geschlossen wurden.</a:t>
                      </a:r>
                    </a:p>
                  </a:txBody>
                  <a:tcPr marL="99919" marR="99919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39184">
                <a:tc>
                  <a:txBody>
                    <a:bodyPr/>
                    <a:lstStyle/>
                    <a:p>
                      <a:r>
                        <a:rPr lang="de-DE" sz="1400" dirty="0"/>
                        <a:t>ALL</a:t>
                      </a:r>
                    </a:p>
                  </a:txBody>
                  <a:tcPr marL="99919" marR="99919"/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All </a:t>
                      </a:r>
                      <a:r>
                        <a:rPr lang="de-DE" sz="1400" dirty="0" err="1"/>
                        <a:t>rows</a:t>
                      </a:r>
                      <a:endParaRPr lang="de-DE" sz="1400" dirty="0"/>
                    </a:p>
                  </a:txBody>
                  <a:tcPr marL="99919" marR="99919"/>
                </a:tc>
                <a:tc>
                  <a:txBody>
                    <a:bodyPr/>
                    <a:lstStyle/>
                    <a:p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Gibt die Menge aller</a:t>
                      </a:r>
                      <a:r>
                        <a:rPr lang="de-DE" sz="14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Zeilen zurück, die der aktuellen und der Verlaufstabelle angehören.</a:t>
                      </a:r>
                      <a:endParaRPr lang="de-DE" sz="1400" dirty="0"/>
                    </a:p>
                  </a:txBody>
                  <a:tcPr marL="99919" marR="99919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796666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Metadatenänderungen in</a:t>
            </a:r>
            <a:br>
              <a:rPr lang="de-DE" dirty="0"/>
            </a:br>
            <a:r>
              <a:rPr lang="de-DE" dirty="0"/>
              <a:t>System Versioned Temporal Tables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Änderung der Einschränkung NULL zu NOT NULL</a:t>
            </a:r>
          </a:p>
          <a:p>
            <a:pPr lvl="1"/>
            <a:r>
              <a:rPr lang="de-DE" dirty="0"/>
              <a:t>NULL wird zu NOT NULL in einer leeren Tabelle</a:t>
            </a:r>
          </a:p>
          <a:p>
            <a:pPr lvl="1"/>
            <a:endParaRPr lang="de-DE" dirty="0"/>
          </a:p>
          <a:p>
            <a:pPr lvl="1"/>
            <a:r>
              <a:rPr lang="de-DE" dirty="0"/>
              <a:t>NULL wird zu NOT NULL in einer gefüllten Tabelle</a:t>
            </a:r>
          </a:p>
          <a:p>
            <a:pPr lvl="1"/>
            <a:endParaRPr lang="de-DE" dirty="0"/>
          </a:p>
          <a:p>
            <a:pPr lvl="1"/>
            <a:r>
              <a:rPr lang="de-DE" dirty="0"/>
              <a:t>NOT NULL wird zu NULL in einer gefüllten Tabelle</a:t>
            </a:r>
          </a:p>
          <a:p>
            <a:pPr lvl="1"/>
            <a:endParaRPr lang="de-DE" dirty="0"/>
          </a:p>
          <a:p>
            <a:pPr marL="0" indent="0">
              <a:buNone/>
            </a:pPr>
            <a:r>
              <a:rPr lang="de-DE" sz="1400" dirty="0">
                <a:hlinkClick r:id="rId2"/>
              </a:rPr>
              <a:t>http://www.db-berater.de/2016/06/temporal-tables-behandlung-von-null-einschrnkungen/</a:t>
            </a:r>
            <a:endParaRPr lang="de-DE" sz="1400" dirty="0"/>
          </a:p>
        </p:txBody>
      </p:sp>
      <p:pic>
        <p:nvPicPr>
          <p:cNvPr id="4" name="Inhaltsplatzhalter 3" descr="Don’t wait just download the free demo of 1V0-604 practice test and ...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0733" y="4869160"/>
            <a:ext cx="2377380" cy="1188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3334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Metadatenänderungen in</a:t>
            </a:r>
            <a:br>
              <a:rPr lang="de-DE" dirty="0"/>
            </a:br>
            <a:r>
              <a:rPr lang="de-DE" dirty="0"/>
              <a:t>System Versioned Temporal Tables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Hinzufügen von neuen Spalten</a:t>
            </a:r>
          </a:p>
          <a:p>
            <a:pPr lvl="1"/>
            <a:r>
              <a:rPr lang="de-DE" dirty="0"/>
              <a:t>Neue Spalten mit </a:t>
            </a:r>
            <a:r>
              <a:rPr lang="de-DE" b="1" dirty="0" err="1">
                <a:solidFill>
                  <a:srgbClr val="0070C0"/>
                </a:solidFill>
                <a:latin typeface="Consolas" panose="020B0609020204030204" pitchFamily="49" charset="0"/>
              </a:rPr>
              <a:t>NULL</a:t>
            </a:r>
            <a:r>
              <a:rPr lang="de-DE" dirty="0" err="1"/>
              <a:t>able</a:t>
            </a:r>
            <a:r>
              <a:rPr lang="de-DE" dirty="0"/>
              <a:t> Eigenschaften</a:t>
            </a:r>
          </a:p>
          <a:p>
            <a:pPr lvl="1"/>
            <a:r>
              <a:rPr lang="de-DE" dirty="0"/>
              <a:t>Neue Spalten mit </a:t>
            </a:r>
            <a:r>
              <a:rPr lang="de-DE" b="1" dirty="0">
                <a:solidFill>
                  <a:srgbClr val="0070C0"/>
                </a:solidFill>
                <a:latin typeface="Consolas" panose="020B0609020204030204" pitchFamily="49" charset="0"/>
              </a:rPr>
              <a:t>NOT </a:t>
            </a:r>
            <a:r>
              <a:rPr lang="de-DE" b="1" dirty="0" err="1">
                <a:solidFill>
                  <a:srgbClr val="0070C0"/>
                </a:solidFill>
                <a:latin typeface="Consolas" panose="020B0609020204030204" pitchFamily="49" charset="0"/>
              </a:rPr>
              <a:t>NULL</a:t>
            </a:r>
            <a:r>
              <a:rPr lang="de-DE" dirty="0" err="1"/>
              <a:t>able</a:t>
            </a:r>
            <a:r>
              <a:rPr lang="de-DE" dirty="0"/>
              <a:t> Eigenschaften</a:t>
            </a:r>
          </a:p>
          <a:p>
            <a:pPr lvl="1"/>
            <a:r>
              <a:rPr lang="de-DE" dirty="0"/>
              <a:t>Speicherung von DEFAULT-Einschränkungen in</a:t>
            </a:r>
            <a:br>
              <a:rPr lang="de-DE" dirty="0"/>
            </a:br>
            <a:r>
              <a:rPr lang="de-DE" dirty="0"/>
              <a:t>System Versioned Temporal Table und</a:t>
            </a:r>
            <a:br>
              <a:rPr lang="de-DE" dirty="0"/>
            </a:br>
            <a:r>
              <a:rPr lang="de-DE" dirty="0"/>
              <a:t>History Table</a:t>
            </a:r>
          </a:p>
          <a:p>
            <a:pPr lvl="1"/>
            <a:endParaRPr lang="de-DE" dirty="0"/>
          </a:p>
          <a:p>
            <a:r>
              <a:rPr lang="de-DE" dirty="0"/>
              <a:t>Löschen von bestehenden Spalten</a:t>
            </a:r>
          </a:p>
        </p:txBody>
      </p:sp>
      <p:pic>
        <p:nvPicPr>
          <p:cNvPr id="4" name="Inhaltsplatzhalter 3" descr="Don’t wait just download the free demo of 1V0-604 practice test and ...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0733" y="4869160"/>
            <a:ext cx="2377380" cy="1188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20547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Metadatenänderungen in</a:t>
            </a:r>
            <a:br>
              <a:rPr lang="de-DE" dirty="0"/>
            </a:br>
            <a:r>
              <a:rPr lang="de-DE" dirty="0"/>
              <a:t>System Versioned Temporal Tables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Änderung von Datentypen</a:t>
            </a:r>
          </a:p>
          <a:p>
            <a:pPr lvl="1"/>
            <a:r>
              <a:rPr lang="de-DE" dirty="0"/>
              <a:t>Verändern von Datentypen mit fester Länge</a:t>
            </a:r>
          </a:p>
          <a:p>
            <a:pPr lvl="1"/>
            <a:endParaRPr lang="de-DE" dirty="0"/>
          </a:p>
          <a:p>
            <a:pPr lvl="1"/>
            <a:r>
              <a:rPr lang="de-DE" dirty="0"/>
              <a:t>Verändern von Datentypen mit variabler Länge</a:t>
            </a:r>
          </a:p>
        </p:txBody>
      </p:sp>
      <p:pic>
        <p:nvPicPr>
          <p:cNvPr id="4" name="Inhaltsplatzhalter 3" descr="Don’t wait just download the free demo of 1V0-604 practice test and ...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0733" y="4869160"/>
            <a:ext cx="2377380" cy="1188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6580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Umbenennung von Objekten in</a:t>
            </a:r>
            <a:br>
              <a:rPr lang="de-DE" dirty="0"/>
            </a:br>
            <a:r>
              <a:rPr lang="de-DE" dirty="0"/>
              <a:t>System Versioned Temporal Tables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Umbenennen von Tabellennamen</a:t>
            </a:r>
          </a:p>
          <a:p>
            <a:endParaRPr lang="de-DE" dirty="0"/>
          </a:p>
          <a:p>
            <a:r>
              <a:rPr lang="de-DE" dirty="0"/>
              <a:t>Umbenennen von Attribut aus “System Versioned Temporal Table”</a:t>
            </a:r>
          </a:p>
          <a:p>
            <a:endParaRPr lang="de-DE" dirty="0"/>
          </a:p>
          <a:p>
            <a:r>
              <a:rPr lang="de-DE" dirty="0"/>
              <a:t>Umbenennen von Attribut aus “History Table”</a:t>
            </a:r>
          </a:p>
          <a:p>
            <a:endParaRPr lang="de-DE" dirty="0"/>
          </a:p>
          <a:p>
            <a:r>
              <a:rPr lang="de-DE" dirty="0"/>
              <a:t>Umbenennen von Attributen bei deaktivierter “System Versioned Temporal Table”</a:t>
            </a:r>
          </a:p>
          <a:p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1400" dirty="0">
                <a:hlinkClick r:id="rId2"/>
              </a:rPr>
              <a:t>http://www.db-berater.de/2016/06/temporal-tables-umbenennung-von-metadaten/</a:t>
            </a:r>
            <a:endParaRPr lang="de-DE" sz="1400" dirty="0"/>
          </a:p>
        </p:txBody>
      </p:sp>
      <p:pic>
        <p:nvPicPr>
          <p:cNvPr id="4" name="Inhaltsplatzhalter 3" descr="Don’t wait just download the free demo of 1V0-604 practice test and ...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0733" y="4869160"/>
            <a:ext cx="2377380" cy="1188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3390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Trigger in</a:t>
            </a:r>
            <a:br>
              <a:rPr lang="de-DE" dirty="0"/>
            </a:br>
            <a:r>
              <a:rPr lang="de-DE" dirty="0"/>
              <a:t>System Versioned Temporal Tables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Trigger erzeugen einen weiteren Datensatz in der History Table!</a:t>
            </a:r>
          </a:p>
          <a:p>
            <a:endParaRPr lang="de-DE" dirty="0"/>
          </a:p>
          <a:p>
            <a:r>
              <a:rPr lang="de-DE" dirty="0"/>
              <a:t>Instead of Trigger sind in System Versioned-Temporal Tables nicht erlaubt!</a:t>
            </a:r>
          </a:p>
          <a:p>
            <a:endParaRPr lang="de-DE" dirty="0"/>
          </a:p>
          <a:p>
            <a:pPr marL="0" indent="0">
              <a:buNone/>
            </a:pPr>
            <a:r>
              <a:rPr lang="de-DE" sz="1400" dirty="0">
                <a:hlinkClick r:id="rId2"/>
              </a:rPr>
              <a:t>http://www.db-berater.de/2016/07/temporal-tables-verwendung-von-triggern/</a:t>
            </a:r>
            <a:endParaRPr lang="de-DE" sz="1400" dirty="0"/>
          </a:p>
        </p:txBody>
      </p:sp>
      <p:pic>
        <p:nvPicPr>
          <p:cNvPr id="4" name="Inhaltsplatzhalter 3" descr="Don’t wait just download the free demo of 1V0-604 practice test and ...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0733" y="4869160"/>
            <a:ext cx="2377380" cy="1188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10489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Referentenvorstellung</a:t>
            </a:r>
          </a:p>
        </p:txBody>
      </p:sp>
      <p:sp>
        <p:nvSpPr>
          <p:cNvPr id="512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Uwe Ricken</a:t>
            </a:r>
          </a:p>
          <a:p>
            <a:pPr lvl="1"/>
            <a:r>
              <a:rPr lang="de-DE" dirty="0"/>
              <a:t>Microsoft Certified Master – SQL Server 2008</a:t>
            </a:r>
          </a:p>
          <a:p>
            <a:pPr lvl="1"/>
            <a:r>
              <a:rPr lang="de-DE" dirty="0"/>
              <a:t>Microsoft Certified Solution Master- Charter: Data Platform</a:t>
            </a:r>
          </a:p>
          <a:p>
            <a:pPr lvl="1"/>
            <a:r>
              <a:rPr lang="de-DE" dirty="0"/>
              <a:t>Most </a:t>
            </a:r>
            <a:r>
              <a:rPr lang="de-DE" dirty="0" err="1"/>
              <a:t>Valuable</a:t>
            </a:r>
            <a:r>
              <a:rPr lang="de-DE" dirty="0"/>
              <a:t> Professional (MVP)</a:t>
            </a:r>
          </a:p>
          <a:p>
            <a:endParaRPr lang="de-DE" dirty="0"/>
          </a:p>
          <a:p>
            <a:r>
              <a:rPr lang="de-DE" dirty="0"/>
              <a:t>Kommunikation</a:t>
            </a:r>
          </a:p>
          <a:p>
            <a:pPr marL="457189" lvl="1" indent="0">
              <a:buNone/>
              <a:tabLst>
                <a:tab pos="1704932" algn="l"/>
              </a:tabLst>
            </a:pPr>
            <a:r>
              <a:rPr lang="de-DE" dirty="0"/>
              <a:t>Email:	</a:t>
            </a:r>
            <a:r>
              <a:rPr lang="de-DE" dirty="0">
                <a:hlinkClick r:id="rId3"/>
              </a:rPr>
              <a:t>uwe.ricken@db-berater.de</a:t>
            </a:r>
            <a:endParaRPr lang="de-DE" dirty="0"/>
          </a:p>
          <a:p>
            <a:pPr marL="457189" lvl="1" indent="0">
              <a:buNone/>
              <a:tabLst>
                <a:tab pos="1704932" algn="l"/>
              </a:tabLst>
            </a:pPr>
            <a:r>
              <a:rPr lang="de-DE" dirty="0"/>
              <a:t>Twitter:	</a:t>
            </a:r>
            <a:r>
              <a:rPr lang="de-DE" dirty="0">
                <a:hlinkClick r:id="rId4"/>
              </a:rPr>
              <a:t>@</a:t>
            </a:r>
            <a:r>
              <a:rPr lang="de-DE" dirty="0" err="1">
                <a:hlinkClick r:id="rId4"/>
              </a:rPr>
              <a:t>dbberater</a:t>
            </a:r>
            <a:endParaRPr lang="de-DE" dirty="0"/>
          </a:p>
          <a:p>
            <a:pPr marL="457189" lvl="1" indent="0">
              <a:buNone/>
              <a:tabLst>
                <a:tab pos="1704932" algn="l"/>
              </a:tabLst>
            </a:pPr>
            <a:r>
              <a:rPr lang="de-DE" dirty="0"/>
              <a:t>WWW:	</a:t>
            </a:r>
            <a:r>
              <a:rPr lang="de-DE" dirty="0">
                <a:hlinkClick r:id="rId5"/>
              </a:rPr>
              <a:t>http://www.db-berater.de</a:t>
            </a:r>
            <a:br>
              <a:rPr lang="de-DE" dirty="0"/>
            </a:br>
            <a:r>
              <a:rPr lang="de-DE" dirty="0"/>
              <a:t>Blog:	</a:t>
            </a:r>
            <a:r>
              <a:rPr lang="de-DE" dirty="0">
                <a:hlinkClick r:id="rId6"/>
              </a:rPr>
              <a:t>http://www.sqlmaster.de</a:t>
            </a:r>
            <a:endParaRPr lang="de-DE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8317" y="1556792"/>
            <a:ext cx="1872208" cy="1872208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8865" y="3631595"/>
            <a:ext cx="1781756" cy="1302909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4569" y="5071754"/>
            <a:ext cx="1865959" cy="765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709066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Variable Primärschlüssel in</a:t>
            </a:r>
            <a:br>
              <a:rPr lang="de-DE" dirty="0"/>
            </a:br>
            <a:r>
              <a:rPr lang="de-DE" dirty="0"/>
              <a:t>System Versioned Temporal Tables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Inhaltsplatzhalter 3" descr="Don’t wait just download the free demo of 1V0-604 practice test and ...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0733" y="4869160"/>
            <a:ext cx="2377380" cy="1188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3171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Sicherheitskonfiguration von</a:t>
            </a:r>
            <a:br>
              <a:rPr lang="de-DE" dirty="0"/>
            </a:br>
            <a:r>
              <a:rPr lang="de-DE" dirty="0"/>
              <a:t>System Versioned Temporal Tables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Das Aktivieren und Deaktivieren von SYSTEM_VERSIONING erfordert die CONTROL-Berechtigung sowohl für die aktuelle Tabelle als auch für die Verlaufstabelle</a:t>
            </a:r>
          </a:p>
          <a:p>
            <a:r>
              <a:rPr lang="de-DE" dirty="0"/>
              <a:t>Wenn SYSTEM_VERSIONING ON ist, können Daten in der History Tabelle nicht geändert werden</a:t>
            </a:r>
          </a:p>
          <a:p>
            <a:r>
              <a:rPr lang="de-DE" b="1" dirty="0">
                <a:solidFill>
                  <a:srgbClr val="FF0000"/>
                </a:solidFill>
              </a:rPr>
              <a:t>Das Abfragen der History Tabelle erfordern SELECT-Berechtigung</a:t>
            </a:r>
          </a:p>
          <a:p>
            <a:endParaRPr lang="de-DE" b="1" dirty="0">
              <a:solidFill>
                <a:srgbClr val="FF0000"/>
              </a:solidFill>
            </a:endParaRPr>
          </a:p>
        </p:txBody>
      </p:sp>
      <p:pic>
        <p:nvPicPr>
          <p:cNvPr id="4" name="Inhaltsplatzhalter 3" descr="Don’t wait just download the free demo of 1V0-604 practice test and ...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0733" y="4869160"/>
            <a:ext cx="2377380" cy="1188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957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Dynamic Data Masking in</a:t>
            </a:r>
            <a:br>
              <a:rPr lang="de-DE" dirty="0"/>
            </a:br>
            <a:r>
              <a:rPr lang="de-DE" dirty="0"/>
              <a:t>System Versioned Temporal Tables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Die dynamische Datenmaskierung (DDM) beschränkt die Offenlegung vertraulicher Daten, indem sie für nicht berechtigte Benutzer maskiert werden.</a:t>
            </a:r>
          </a:p>
          <a:p>
            <a:r>
              <a:rPr lang="de-DE" dirty="0"/>
              <a:t>Eine zentrale Datenmaskierungsrichtlinie wirkt sich direkt auf vertrauliche Felder in der Datenbank aus.</a:t>
            </a:r>
          </a:p>
          <a:p>
            <a:r>
              <a:rPr lang="de-DE" dirty="0"/>
              <a:t>Festlegen berechtigter Benutzer oder Rollen, die über Zugriff auf vertrauliche Daten verfügen.</a:t>
            </a:r>
          </a:p>
          <a:p>
            <a:r>
              <a:rPr lang="de-DE" dirty="0"/>
              <a:t>DDM umfasst Funktionen für die vollständige und teilweise Maskierung sowie eine willkürliche Maske für numerische Daten.</a:t>
            </a:r>
          </a:p>
          <a:p>
            <a:r>
              <a:rPr lang="de-DE" dirty="0"/>
              <a:t>Einfache Transact-SQL-Befehle dienen zum Definieren und Verwalten von Masken.</a:t>
            </a:r>
          </a:p>
          <a:p>
            <a:r>
              <a:rPr lang="de-DE" dirty="0"/>
              <a:t>Dynamic Data Masking verschlüsselt nicht. Die Daten können mit Hilfe von Rückschluss- oder </a:t>
            </a:r>
            <a:r>
              <a:rPr lang="de-DE" dirty="0" err="1"/>
              <a:t>Brute</a:t>
            </a:r>
            <a:r>
              <a:rPr lang="de-DE" dirty="0"/>
              <a:t>-Force Verfahren ermittelt werden!</a:t>
            </a:r>
          </a:p>
        </p:txBody>
      </p:sp>
      <p:pic>
        <p:nvPicPr>
          <p:cNvPr id="4" name="Inhaltsplatzhalter 3" descr="Don’t wait just download the free demo of 1V0-604 practice test and ...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0733" y="4869160"/>
            <a:ext cx="2377380" cy="1188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647967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Row Level Security in</a:t>
            </a:r>
            <a:br>
              <a:rPr lang="de-DE" dirty="0"/>
            </a:br>
            <a:r>
              <a:rPr lang="de-DE" dirty="0"/>
              <a:t>System Versioned Temporal Tables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Temporale Tabellen sind mit RLS kompatibel.</a:t>
            </a:r>
          </a:p>
          <a:p>
            <a:r>
              <a:rPr lang="de-DE" dirty="0"/>
              <a:t>Sicherheitsprädikate für die aktuelle Tabelle werden jedoch nicht automatisch in die Verlaufstabelle repliziert.</a:t>
            </a:r>
          </a:p>
          <a:p>
            <a:r>
              <a:rPr lang="de-DE" dirty="0"/>
              <a:t>Für jede Tabelle muss ein Sicherheitsprädikat einzeln hinzugefügt werden.</a:t>
            </a:r>
          </a:p>
        </p:txBody>
      </p:sp>
    </p:spTree>
    <p:extLst>
      <p:ext uri="{BB962C8B-B14F-4D97-AF65-F5344CB8AC3E}">
        <p14:creationId xmlns:p14="http://schemas.microsoft.com/office/powerpoint/2010/main" val="128086994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Berechnete Spalten in</a:t>
            </a:r>
            <a:br>
              <a:rPr lang="de-DE" dirty="0"/>
            </a:br>
            <a:r>
              <a:rPr lang="de-DE" dirty="0"/>
              <a:t>System Versioned Temporal Tables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Solange eine Tabelle als System Versioned Temporal Table implementiert ist, ist das Hinzufügen von berechneten Spalten nicht möglich</a:t>
            </a:r>
          </a:p>
          <a:p>
            <a:r>
              <a:rPr lang="de-DE" dirty="0"/>
              <a:t>In die System Versioned Temporal Table können berechnete Spalten eingefügt werden.</a:t>
            </a:r>
          </a:p>
          <a:p>
            <a:r>
              <a:rPr lang="de-DE" dirty="0"/>
              <a:t>Die History Table muss eine entsprechende NICHT BERECHNETE Spalte enthalten!</a:t>
            </a:r>
          </a:p>
        </p:txBody>
      </p:sp>
      <p:pic>
        <p:nvPicPr>
          <p:cNvPr id="4" name="Inhaltsplatzhalter 3" descr="Don’t wait just download the free demo of 1V0-604 practice test and ...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0733" y="4869160"/>
            <a:ext cx="2377380" cy="1188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70978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Historische Bestandsdaten mit</a:t>
            </a:r>
            <a:br>
              <a:rPr lang="de-DE" dirty="0"/>
            </a:br>
            <a:r>
              <a:rPr lang="de-DE" dirty="0"/>
              <a:t>System Versioned Temporal Tables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Es ist möglich, bestehende historische Daten mit System Versioned Temporal Tables zu implementieren.</a:t>
            </a:r>
          </a:p>
          <a:p>
            <a:r>
              <a:rPr lang="de-DE" dirty="0"/>
              <a:t>Folgende Voraussetzungen sind dafür – zusätzlich – erforderlich:</a:t>
            </a:r>
          </a:p>
          <a:p>
            <a:pPr lvl="1"/>
            <a:r>
              <a:rPr lang="de-DE" dirty="0"/>
              <a:t>Die Gültigkeitsdaten in den historischen Daten dürfen nicht in der Zukunft liegen</a:t>
            </a:r>
          </a:p>
          <a:p>
            <a:pPr lvl="1"/>
            <a:r>
              <a:rPr lang="de-DE" dirty="0"/>
              <a:t>Die Gültigkeitsdaten in den historischen Daten dürfen sich </a:t>
            </a:r>
            <a:r>
              <a:rPr lang="de-DE"/>
              <a:t>nicht überschneiden</a:t>
            </a:r>
          </a:p>
        </p:txBody>
      </p:sp>
    </p:spTree>
    <p:extLst>
      <p:ext uri="{BB962C8B-B14F-4D97-AF65-F5344CB8AC3E}">
        <p14:creationId xmlns:p14="http://schemas.microsoft.com/office/powerpoint/2010/main" val="360989309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In Memory in</a:t>
            </a:r>
            <a:br>
              <a:rPr lang="de-DE" dirty="0"/>
            </a:br>
            <a:r>
              <a:rPr lang="de-DE" dirty="0"/>
              <a:t>System Versioned Temporal Tables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1" y="1628776"/>
            <a:ext cx="5760640" cy="3925500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Textfeld 4"/>
          <p:cNvSpPr txBox="1"/>
          <p:nvPr/>
        </p:nvSpPr>
        <p:spPr>
          <a:xfrm>
            <a:off x="334962" y="5949255"/>
            <a:ext cx="57610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Abbildung: </a:t>
            </a:r>
            <a:r>
              <a:rPr lang="de-DE" sz="1200" dirty="0">
                <a:hlinkClick r:id="rId3"/>
              </a:rPr>
              <a:t>https://msdn.microsoft.com/de-de/library/mt590207.aspx</a:t>
            </a:r>
            <a:endParaRPr lang="de-DE" sz="1200" dirty="0"/>
          </a:p>
        </p:txBody>
      </p:sp>
    </p:spTree>
    <p:extLst>
      <p:ext uri="{BB962C8B-B14F-4D97-AF65-F5344CB8AC3E}">
        <p14:creationId xmlns:p14="http://schemas.microsoft.com/office/powerpoint/2010/main" val="255374097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Nur dauerhafte speicheroptimierte Tabellen können der Systemversionsverwaltung unterliegen (</a:t>
            </a:r>
            <a:r>
              <a:rPr lang="de-DE" b="1" dirty="0"/>
              <a:t>DURABILITY = SCHEMA_AND_DATA)</a:t>
            </a:r>
          </a:p>
          <a:p>
            <a:r>
              <a:rPr lang="de-DE" dirty="0"/>
              <a:t>Die History Table für speicheroptimierte Tabellen muss datenträgerbasiert sein</a:t>
            </a:r>
          </a:p>
          <a:p>
            <a:r>
              <a:rPr lang="de-DE" dirty="0"/>
              <a:t>Wenn </a:t>
            </a:r>
            <a:r>
              <a:rPr lang="de-DE" b="1" dirty="0"/>
              <a:t>SYSTEM_VERSIONING = ON</a:t>
            </a:r>
            <a:r>
              <a:rPr lang="de-DE" dirty="0"/>
              <a:t>, wird automatisch eine interne speicheroptimierte </a:t>
            </a:r>
            <a:r>
              <a:rPr lang="de-DE" dirty="0" err="1"/>
              <a:t>Stagingtabelle</a:t>
            </a:r>
            <a:r>
              <a:rPr lang="de-DE" dirty="0"/>
              <a:t> erstellt</a:t>
            </a:r>
          </a:p>
          <a:p>
            <a:r>
              <a:rPr lang="de-DE" dirty="0"/>
              <a:t>Daten aus der internen </a:t>
            </a:r>
            <a:r>
              <a:rPr lang="de-DE" b="1" dirty="0">
                <a:solidFill>
                  <a:srgbClr val="FF0000"/>
                </a:solidFill>
              </a:rPr>
              <a:t>speicheroptimierten</a:t>
            </a:r>
            <a:r>
              <a:rPr lang="de-DE" dirty="0"/>
              <a:t> </a:t>
            </a:r>
            <a:r>
              <a:rPr lang="de-DE" dirty="0" err="1"/>
              <a:t>Stagingtabelle</a:t>
            </a:r>
            <a:r>
              <a:rPr lang="de-DE" dirty="0"/>
              <a:t> werden vom asynchronen Datenleerungstask in die Verlaufstabelle verschoben</a:t>
            </a:r>
          </a:p>
          <a:p>
            <a:r>
              <a:rPr lang="de-DE" dirty="0"/>
              <a:t>Wenn </a:t>
            </a:r>
            <a:r>
              <a:rPr lang="de-DE" b="1" dirty="0"/>
              <a:t>SYSTEM_VERSIONING = OFF </a:t>
            </a:r>
            <a:r>
              <a:rPr lang="de-DE" dirty="0"/>
              <a:t>wird, wird der gesamte Inhalt des internen </a:t>
            </a:r>
            <a:r>
              <a:rPr lang="de-DE" dirty="0" err="1"/>
              <a:t>Stagingpuffers</a:t>
            </a:r>
            <a:r>
              <a:rPr lang="de-DE" dirty="0"/>
              <a:t> in </a:t>
            </a:r>
            <a:r>
              <a:rPr lang="de-DE"/>
              <a:t>die Verlaufstabelle </a:t>
            </a:r>
            <a:r>
              <a:rPr lang="de-DE" dirty="0"/>
              <a:t>verschoben</a:t>
            </a:r>
          </a:p>
        </p:txBody>
      </p:sp>
    </p:spTree>
    <p:extLst>
      <p:ext uri="{BB962C8B-B14F-4D97-AF65-F5344CB8AC3E}">
        <p14:creationId xmlns:p14="http://schemas.microsoft.com/office/powerpoint/2010/main" val="185962224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096001" y="3191231"/>
            <a:ext cx="5472112" cy="942209"/>
          </a:xfrm>
        </p:spPr>
        <p:txBody>
          <a:bodyPr/>
          <a:lstStyle/>
          <a:p>
            <a:r>
              <a:rPr lang="de-DE" dirty="0"/>
              <a:t>Herzlichen Dank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6096000" y="4133440"/>
            <a:ext cx="5472113" cy="18878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>
                <a:hlinkClick r:id="rId2"/>
              </a:rPr>
              <a:t>uwe.ricken@db-berater.de</a:t>
            </a:r>
            <a:endParaRPr lang="de-DE" dirty="0"/>
          </a:p>
          <a:p>
            <a:pPr marL="0" indent="0">
              <a:buNone/>
            </a:pPr>
            <a:r>
              <a:rPr lang="de-DE" dirty="0"/>
              <a:t>@</a:t>
            </a:r>
            <a:r>
              <a:rPr lang="de-DE" dirty="0" err="1"/>
              <a:t>dbberater</a:t>
            </a:r>
            <a:endParaRPr lang="de-DE" dirty="0"/>
          </a:p>
          <a:p>
            <a:pPr marL="0" indent="0">
              <a:buNone/>
            </a:pPr>
            <a:r>
              <a:rPr lang="de-DE" dirty="0"/>
              <a:t>http://www.sqlmaster.de</a:t>
            </a:r>
          </a:p>
        </p:txBody>
      </p:sp>
    </p:spTree>
    <p:extLst>
      <p:ext uri="{BB962C8B-B14F-4D97-AF65-F5344CB8AC3E}">
        <p14:creationId xmlns:p14="http://schemas.microsoft.com/office/powerpoint/2010/main" val="19623971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Agenda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DE" dirty="0"/>
              <a:t>Definition einer “System Versioned” Temporal Table</a:t>
            </a:r>
          </a:p>
          <a:p>
            <a:pPr lvl="1"/>
            <a:endParaRPr lang="de-DE" dirty="0"/>
          </a:p>
          <a:p>
            <a:r>
              <a:rPr lang="de-DE" dirty="0"/>
              <a:t>System Versioned Temporal Tables in SQL Server 2016</a:t>
            </a:r>
          </a:p>
          <a:p>
            <a:pPr lvl="1"/>
            <a:r>
              <a:rPr lang="de-DE" dirty="0"/>
              <a:t>Umbenennen von Objekten / Attributen, wenn Temporal Tables im Spiel sind</a:t>
            </a:r>
          </a:p>
          <a:p>
            <a:pPr lvl="1"/>
            <a:r>
              <a:rPr lang="de-DE" dirty="0"/>
              <a:t>Temporal Tables und die Verwendung von NULL Werten?</a:t>
            </a:r>
          </a:p>
          <a:p>
            <a:pPr lvl="1"/>
            <a:r>
              <a:rPr lang="de-DE" dirty="0"/>
              <a:t>Temporal Tables im Einklang mit Triggern?</a:t>
            </a:r>
          </a:p>
          <a:p>
            <a:pPr lvl="1"/>
            <a:r>
              <a:rPr lang="de-DE" dirty="0"/>
              <a:t>Temporal Tables in Verbindung mit </a:t>
            </a:r>
            <a:r>
              <a:rPr lang="de-DE" dirty="0" err="1"/>
              <a:t>InMemory</a:t>
            </a:r>
            <a:r>
              <a:rPr lang="de-DE" dirty="0"/>
              <a:t>-Tabellen</a:t>
            </a:r>
          </a:p>
          <a:p>
            <a:pPr lvl="1"/>
            <a:r>
              <a:rPr lang="de-DE" dirty="0"/>
              <a:t>Temporal Tables und berechnete Spalten</a:t>
            </a:r>
          </a:p>
          <a:p>
            <a:pPr lvl="1"/>
            <a:r>
              <a:rPr lang="de-DE" dirty="0"/>
              <a:t>Temporal Tables und Security</a:t>
            </a:r>
          </a:p>
        </p:txBody>
      </p:sp>
    </p:spTree>
    <p:extLst>
      <p:ext uri="{BB962C8B-B14F-4D97-AF65-F5344CB8AC3E}">
        <p14:creationId xmlns:p14="http://schemas.microsoft.com/office/powerpoint/2010/main" val="11616108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Was ist eine</a:t>
            </a:r>
            <a:br>
              <a:rPr lang="de-DE" dirty="0"/>
            </a:br>
            <a:r>
              <a:rPr lang="de-DE" dirty="0"/>
              <a:t>System Versioned Temporal Table?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DE" dirty="0"/>
              <a:t>Eine System-Versioned Temporal Table ist eine Benutzertabelle für die Speicherung aller Datenänderungen</a:t>
            </a:r>
          </a:p>
          <a:p>
            <a:r>
              <a:rPr lang="de-DE" dirty="0"/>
              <a:t>Jede System Versioned Temporal Table hat zwei explizit definierte Periodenattribute für die Bestimmung des zeitlichen Gültigkeitsbereichs.</a:t>
            </a:r>
          </a:p>
          <a:p>
            <a:r>
              <a:rPr lang="de-DE" dirty="0"/>
              <a:t>Zusätzlich wird eine Referenz zu einer weiteren Tabelle mit identischem Schema benötigt. Diese History Table wird verwendet, um alle vorherigen Versionen eines Datensatzes mit zeitlichem Gültigkeitsbereich zu speichern.</a:t>
            </a:r>
          </a:p>
        </p:txBody>
      </p:sp>
    </p:spTree>
    <p:extLst>
      <p:ext uri="{BB962C8B-B14F-4D97-AF65-F5344CB8AC3E}">
        <p14:creationId xmlns:p14="http://schemas.microsoft.com/office/powerpoint/2010/main" val="2811964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Einsatzgebiet einer</a:t>
            </a:r>
            <a:br>
              <a:rPr lang="de-DE" dirty="0"/>
            </a:br>
            <a:r>
              <a:rPr lang="de-DE" dirty="0"/>
              <a:t>System Versioned Temporal Tables?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de-DE" dirty="0"/>
              <a:t>Datenanalyse mit Bezug zu historischen Daten wird immer mehr vom Business gefordert</a:t>
            </a:r>
          </a:p>
          <a:p>
            <a:pPr lvl="0"/>
            <a:r>
              <a:rPr lang="de-DE" dirty="0"/>
              <a:t>Auditing aus forensischen Gründen, sofern notwendig</a:t>
            </a:r>
          </a:p>
          <a:p>
            <a:pPr lvl="0"/>
            <a:r>
              <a:rPr lang="de-DE" dirty="0"/>
              <a:t>Rekonstruktion von Daten zu jedem vorherigen Zeitpunkt</a:t>
            </a:r>
          </a:p>
          <a:p>
            <a:pPr lvl="0"/>
            <a:r>
              <a:rPr lang="de-DE" dirty="0"/>
              <a:t>Kalkulation von Trends über eine zeitliche Periode</a:t>
            </a:r>
          </a:p>
        </p:txBody>
      </p:sp>
    </p:spTree>
    <p:extLst>
      <p:ext uri="{BB962C8B-B14F-4D97-AF65-F5344CB8AC3E}">
        <p14:creationId xmlns:p14="http://schemas.microsoft.com/office/powerpoint/2010/main" val="19911678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Wie funktionieren</a:t>
            </a:r>
            <a:br>
              <a:rPr lang="de-DE" dirty="0"/>
            </a:br>
            <a:r>
              <a:rPr lang="de-DE" dirty="0"/>
              <a:t>System Versioned Temporal Tables?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de-DE" dirty="0"/>
              <a:t>System Versioning für eine Tabelle wird immer als “Tabellenpaar” implementiert.</a:t>
            </a:r>
          </a:p>
          <a:p>
            <a:r>
              <a:rPr lang="de-DE" dirty="0"/>
              <a:t>Zwei Attribute mit dem Datentypen </a:t>
            </a:r>
            <a:r>
              <a:rPr lang="de-DE" b="1" dirty="0">
                <a:solidFill>
                  <a:schemeClr val="accent1">
                    <a:lumMod val="75000"/>
                  </a:schemeClr>
                </a:solidFill>
                <a:latin typeface="Consolas" panose="020B0609020204030204" pitchFamily="49" charset="0"/>
              </a:rPr>
              <a:t>datetime2</a:t>
            </a:r>
            <a:r>
              <a:rPr lang="de-DE" dirty="0"/>
              <a:t> werden zur Bestimmung der zeitlichen Gültigkeit eines Datensatzes verwendet</a:t>
            </a:r>
          </a:p>
          <a:p>
            <a:r>
              <a:rPr lang="de-DE" dirty="0"/>
              <a:t>Optional können diese Attribute als HIDDEN gekennzeichnet werden!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634490"/>
            <a:ext cx="5505733" cy="2927500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6096495" y="4561990"/>
            <a:ext cx="54721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hlinkClick r:id="rId3"/>
              </a:rPr>
              <a:t>https://msdn.microsoft.com/en-us/library/dn935015.aspx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12313076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Voraussetzungen/Einschränkungen für eine</a:t>
            </a:r>
            <a:br>
              <a:rPr lang="de-DE" dirty="0"/>
            </a:br>
            <a:r>
              <a:rPr lang="de-DE" dirty="0"/>
              <a:t>System Versioned Temporal Table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DE" dirty="0"/>
              <a:t>Eine PRIMARY KEY-Einschränkung muss vorhanden sein!</a:t>
            </a:r>
          </a:p>
          <a:p>
            <a:r>
              <a:rPr lang="de-DE" dirty="0"/>
              <a:t>Die Periodenspalten müssen den Datentypen [datetime2] verwenden!</a:t>
            </a:r>
          </a:p>
          <a:p>
            <a:r>
              <a:rPr lang="de-DE" dirty="0"/>
              <a:t>Bei Verwendung einer selbstdefinierten History Table müssen Schema und Tabellenname angegeben werden!</a:t>
            </a:r>
          </a:p>
          <a:p>
            <a:r>
              <a:rPr lang="de-DE" dirty="0"/>
              <a:t>FILETABLE kann in System Versioned Temporal Tables nicht eingesetzt werden!</a:t>
            </a:r>
          </a:p>
          <a:p>
            <a:r>
              <a:rPr lang="de-DE" dirty="0"/>
              <a:t>System Versioned Temporal Tables müssen in der gleichen Datenbank vorhanden sein!</a:t>
            </a:r>
          </a:p>
          <a:p>
            <a:r>
              <a:rPr lang="de-DE" dirty="0"/>
              <a:t>Die History Table darf keine Constraints (PK, FK, DEFAULTS, …)!</a:t>
            </a:r>
          </a:p>
          <a:p>
            <a:endParaRPr lang="de-DE" dirty="0"/>
          </a:p>
          <a:p>
            <a:r>
              <a:rPr lang="de-DE" dirty="0"/>
              <a:t>System Versioned Temporal Tables verwenden </a:t>
            </a:r>
            <a:r>
              <a:rPr lang="de-DE" b="1" dirty="0">
                <a:solidFill>
                  <a:srgbClr val="FF0000"/>
                </a:solidFill>
              </a:rPr>
              <a:t>PAGE-</a:t>
            </a:r>
            <a:r>
              <a:rPr lang="de-DE" b="1" dirty="0" err="1">
                <a:solidFill>
                  <a:srgbClr val="FF0000"/>
                </a:solidFill>
              </a:rPr>
              <a:t>Compression</a:t>
            </a:r>
            <a:r>
              <a:rPr lang="de-DE" b="1" dirty="0"/>
              <a:t>!</a:t>
            </a:r>
            <a:endParaRPr lang="de-DE" dirty="0"/>
          </a:p>
          <a:p>
            <a:pPr marL="0" indent="0">
              <a:buNone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326506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Voraussetzungen/Einschränkungen für eine</a:t>
            </a:r>
            <a:br>
              <a:rPr lang="de-DE" dirty="0"/>
            </a:br>
            <a:r>
              <a:rPr lang="de-DE" dirty="0"/>
              <a:t>System Versioned Temporal Table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DE" dirty="0"/>
              <a:t>Indizierte Views können keine Syntax von Temporal Tables (FOR SYTEM TIME OF…) verwenden!</a:t>
            </a:r>
          </a:p>
          <a:p>
            <a:r>
              <a:rPr lang="de-DE" dirty="0"/>
              <a:t>Die Periodenspalten können nicht unmittelbar bearbeitet werden!</a:t>
            </a:r>
          </a:p>
          <a:p>
            <a:r>
              <a:rPr lang="de-DE" dirty="0"/>
              <a:t>TRUNCATE TABLE ist für Temporal Tables nicht erlaubt!</a:t>
            </a:r>
          </a:p>
          <a:p>
            <a:r>
              <a:rPr lang="de-DE" dirty="0"/>
              <a:t>Direkte Bearbeitung von Daten in der History Table ist nicht möglich!</a:t>
            </a:r>
          </a:p>
          <a:p>
            <a:r>
              <a:rPr lang="de-DE" dirty="0"/>
              <a:t>DELETE und UPDATE CASCADE ist nicht erlaubt, wenn die Tabelle die Detailtabelle in einer Fremdschlüsselbeziehung ist!</a:t>
            </a:r>
          </a:p>
          <a:p>
            <a:r>
              <a:rPr lang="de-DE" dirty="0"/>
              <a:t>INSTEAD_OF Trigger sind nicht erlaubt!</a:t>
            </a:r>
          </a:p>
        </p:txBody>
      </p:sp>
      <p:pic>
        <p:nvPicPr>
          <p:cNvPr id="4" name="Inhaltsplatzhalter 3" descr="Don’t wait just download the free demo of 1V0-604 practice test and ...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0733" y="4869160"/>
            <a:ext cx="2377380" cy="1188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40065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Erstellen einer</a:t>
            </a:r>
            <a:br>
              <a:rPr lang="de-DE" dirty="0"/>
            </a:br>
            <a:r>
              <a:rPr lang="de-DE" dirty="0"/>
              <a:t>System Versioned Temporal Table</a:t>
            </a:r>
          </a:p>
        </p:txBody>
      </p:sp>
      <p:grpSp>
        <p:nvGrpSpPr>
          <p:cNvPr id="17" name="Gruppieren 16"/>
          <p:cNvGrpSpPr/>
          <p:nvPr/>
        </p:nvGrpSpPr>
        <p:grpSpPr>
          <a:xfrm>
            <a:off x="695325" y="1988840"/>
            <a:ext cx="1800275" cy="2880320"/>
            <a:chOff x="695325" y="1988840"/>
            <a:chExt cx="1800275" cy="2880320"/>
          </a:xfrm>
        </p:grpSpPr>
        <p:sp>
          <p:nvSpPr>
            <p:cNvPr id="4" name="Rechteck 3"/>
            <p:cNvSpPr/>
            <p:nvPr/>
          </p:nvSpPr>
          <p:spPr>
            <a:xfrm>
              <a:off x="695325" y="1988840"/>
              <a:ext cx="1800275" cy="21602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>
                <a:tabLst>
                  <a:tab pos="271463" algn="l"/>
                </a:tabLst>
              </a:pPr>
              <a:r>
                <a:rPr lang="de-DE" sz="1400" b="1" dirty="0">
                  <a:solidFill>
                    <a:schemeClr val="tx2"/>
                  </a:solidFill>
                  <a:latin typeface="Consolas" panose="020B0609020204030204" pitchFamily="49" charset="0"/>
                </a:rPr>
                <a:t>CREATE TABLE</a:t>
              </a:r>
              <a:br>
                <a:rPr lang="de-DE" sz="1400" b="1" dirty="0">
                  <a:solidFill>
                    <a:schemeClr val="tx2"/>
                  </a:solidFill>
                  <a:latin typeface="Consolas" panose="020B0609020204030204" pitchFamily="49" charset="0"/>
                </a:rPr>
              </a:br>
              <a:r>
                <a:rPr lang="de-DE" sz="1400" b="1" dirty="0">
                  <a:solidFill>
                    <a:schemeClr val="tx2"/>
                  </a:solidFill>
                  <a:latin typeface="Consolas" panose="020B0609020204030204" pitchFamily="49" charset="0"/>
                </a:rPr>
                <a:t>(</a:t>
              </a:r>
              <a:br>
                <a:rPr lang="de-DE" sz="1400" b="1" dirty="0">
                  <a:solidFill>
                    <a:schemeClr val="tx2"/>
                  </a:solidFill>
                  <a:latin typeface="Consolas" panose="020B0609020204030204" pitchFamily="49" charset="0"/>
                </a:rPr>
              </a:br>
              <a:r>
                <a:rPr lang="de-DE" sz="1400" b="1" dirty="0">
                  <a:solidFill>
                    <a:schemeClr val="tx2"/>
                  </a:solidFill>
                  <a:latin typeface="Consolas" panose="020B0609020204030204" pitchFamily="49" charset="0"/>
                </a:rPr>
                <a:t>	PERIOD FOR</a:t>
              </a:r>
              <a:br>
                <a:rPr lang="de-DE" sz="1400" b="1" dirty="0">
                  <a:solidFill>
                    <a:schemeClr val="tx2"/>
                  </a:solidFill>
                  <a:latin typeface="Consolas" panose="020B0609020204030204" pitchFamily="49" charset="0"/>
                </a:rPr>
              </a:br>
              <a:r>
                <a:rPr lang="de-DE" sz="1400" b="1" dirty="0">
                  <a:solidFill>
                    <a:schemeClr val="tx2"/>
                  </a:solidFill>
                  <a:latin typeface="Consolas" panose="020B0609020204030204" pitchFamily="49" charset="0"/>
                </a:rPr>
                <a:t>	SYSTEM_TIME</a:t>
              </a:r>
              <a:br>
                <a:rPr lang="de-DE" sz="1400" b="1" dirty="0">
                  <a:solidFill>
                    <a:schemeClr val="tx2"/>
                  </a:solidFill>
                  <a:latin typeface="Consolas" panose="020B0609020204030204" pitchFamily="49" charset="0"/>
                </a:rPr>
              </a:br>
              <a:r>
                <a:rPr lang="de-DE" sz="1400" b="1" dirty="0">
                  <a:solidFill>
                    <a:schemeClr val="tx2"/>
                  </a:solidFill>
                  <a:latin typeface="Consolas" panose="020B0609020204030204" pitchFamily="49" charset="0"/>
                </a:rPr>
                <a:t>);</a:t>
              </a:r>
              <a:br>
                <a:rPr lang="de-DE" sz="1400" b="1" dirty="0">
                  <a:solidFill>
                    <a:schemeClr val="tx2"/>
                  </a:solidFill>
                  <a:latin typeface="Consolas" panose="020B0609020204030204" pitchFamily="49" charset="0"/>
                </a:rPr>
              </a:br>
              <a:br>
                <a:rPr lang="de-DE" sz="1400" b="1" dirty="0">
                  <a:solidFill>
                    <a:schemeClr val="tx2"/>
                  </a:solidFill>
                  <a:latin typeface="Consolas" panose="020B0609020204030204" pitchFamily="49" charset="0"/>
                </a:rPr>
              </a:br>
              <a:r>
                <a:rPr lang="de-DE" sz="1400" b="1" dirty="0">
                  <a:solidFill>
                    <a:schemeClr val="tx2"/>
                  </a:solidFill>
                  <a:latin typeface="Consolas" panose="020B0609020204030204" pitchFamily="49" charset="0"/>
                </a:rPr>
                <a:t>ALTER TABLE</a:t>
              </a:r>
              <a:br>
                <a:rPr lang="de-DE" sz="1400" b="1" dirty="0">
                  <a:solidFill>
                    <a:schemeClr val="tx2"/>
                  </a:solidFill>
                  <a:latin typeface="Consolas" panose="020B0609020204030204" pitchFamily="49" charset="0"/>
                </a:rPr>
              </a:br>
              <a:r>
                <a:rPr lang="de-DE" sz="1400" b="1" dirty="0">
                  <a:solidFill>
                    <a:schemeClr val="tx2"/>
                  </a:solidFill>
                  <a:latin typeface="Consolas" panose="020B0609020204030204" pitchFamily="49" charset="0"/>
                </a:rPr>
                <a:t>ADD PERIOD</a:t>
              </a:r>
              <a:br>
                <a:rPr lang="de-DE" sz="1400" b="1" dirty="0">
                  <a:solidFill>
                    <a:schemeClr val="tx2"/>
                  </a:solidFill>
                  <a:latin typeface="Consolas" panose="020B0609020204030204" pitchFamily="49" charset="0"/>
                </a:rPr>
              </a:br>
              <a:r>
                <a:rPr lang="de-DE" sz="1400" b="1" dirty="0">
                  <a:solidFill>
                    <a:schemeClr val="tx2"/>
                  </a:solidFill>
                  <a:latin typeface="Consolas" panose="020B0609020204030204" pitchFamily="49" charset="0"/>
                </a:rPr>
                <a:t>FOR SYSTEM_TIME;</a:t>
              </a:r>
            </a:p>
          </p:txBody>
        </p:sp>
        <p:sp>
          <p:nvSpPr>
            <p:cNvPr id="5" name="Rechteck 4"/>
            <p:cNvSpPr/>
            <p:nvPr/>
          </p:nvSpPr>
          <p:spPr>
            <a:xfrm>
              <a:off x="695325" y="4149080"/>
              <a:ext cx="1800275" cy="72008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b="1" dirty="0"/>
                <a:t>DDL</a:t>
              </a:r>
            </a:p>
          </p:txBody>
        </p:sp>
      </p:grpSp>
      <p:grpSp>
        <p:nvGrpSpPr>
          <p:cNvPr id="18" name="Gruppieren 17"/>
          <p:cNvGrpSpPr/>
          <p:nvPr/>
        </p:nvGrpSpPr>
        <p:grpSpPr>
          <a:xfrm>
            <a:off x="3215680" y="1996334"/>
            <a:ext cx="1800275" cy="2880320"/>
            <a:chOff x="3215680" y="1996334"/>
            <a:chExt cx="1800275" cy="2880320"/>
          </a:xfrm>
        </p:grpSpPr>
        <p:sp>
          <p:nvSpPr>
            <p:cNvPr id="8" name="Rechteck 7"/>
            <p:cNvSpPr/>
            <p:nvPr/>
          </p:nvSpPr>
          <p:spPr>
            <a:xfrm>
              <a:off x="3215680" y="1996334"/>
              <a:ext cx="1800275" cy="21602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marL="171450" indent="-171450">
                <a:buFont typeface="Arial" panose="020B0604020202020204" pitchFamily="34" charset="0"/>
                <a:buChar char="•"/>
                <a:tabLst>
                  <a:tab pos="271463" algn="l"/>
                </a:tabLst>
              </a:pPr>
              <a:r>
                <a:rPr lang="de-DE" sz="1400" b="1" dirty="0">
                  <a:solidFill>
                    <a:schemeClr val="tx2"/>
                  </a:solidFill>
                  <a:latin typeface="Consolas" panose="020B0609020204030204" pitchFamily="49" charset="0"/>
                </a:rPr>
                <a:t>INSERT</a:t>
              </a:r>
            </a:p>
            <a:p>
              <a:pPr marL="171450" indent="-171450">
                <a:buFont typeface="Arial" panose="020B0604020202020204" pitchFamily="34" charset="0"/>
                <a:buChar char="•"/>
                <a:tabLst>
                  <a:tab pos="271463" algn="l"/>
                </a:tabLst>
              </a:pPr>
              <a:endParaRPr lang="de-DE" sz="1400" b="1" dirty="0">
                <a:solidFill>
                  <a:schemeClr val="tx2"/>
                </a:solidFill>
                <a:latin typeface="Consolas" panose="020B0609020204030204" pitchFamily="49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  <a:tabLst>
                  <a:tab pos="271463" algn="l"/>
                </a:tabLst>
              </a:pPr>
              <a:r>
                <a:rPr lang="de-DE" sz="1400" b="1" dirty="0">
                  <a:solidFill>
                    <a:schemeClr val="tx2"/>
                  </a:solidFill>
                  <a:latin typeface="Consolas" panose="020B0609020204030204" pitchFamily="49" charset="0"/>
                </a:rPr>
                <a:t>UPDATE</a:t>
              </a:r>
            </a:p>
            <a:p>
              <a:pPr marL="171450" indent="-171450">
                <a:buFont typeface="Arial" panose="020B0604020202020204" pitchFamily="34" charset="0"/>
                <a:buChar char="•"/>
                <a:tabLst>
                  <a:tab pos="271463" algn="l"/>
                </a:tabLst>
              </a:pPr>
              <a:endParaRPr lang="de-DE" sz="1400" b="1" dirty="0">
                <a:solidFill>
                  <a:schemeClr val="tx2"/>
                </a:solidFill>
                <a:latin typeface="Consolas" panose="020B0609020204030204" pitchFamily="49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  <a:tabLst>
                  <a:tab pos="271463" algn="l"/>
                </a:tabLst>
              </a:pPr>
              <a:r>
                <a:rPr lang="de-DE" sz="1400" b="1" dirty="0">
                  <a:solidFill>
                    <a:schemeClr val="tx2"/>
                  </a:solidFill>
                  <a:latin typeface="Consolas" panose="020B0609020204030204" pitchFamily="49" charset="0"/>
                </a:rPr>
                <a:t>DELETE</a:t>
              </a:r>
            </a:p>
            <a:p>
              <a:pPr marL="171450" indent="-171450">
                <a:buFont typeface="Arial" panose="020B0604020202020204" pitchFamily="34" charset="0"/>
                <a:buChar char="•"/>
                <a:tabLst>
                  <a:tab pos="271463" algn="l"/>
                </a:tabLst>
              </a:pPr>
              <a:endParaRPr lang="de-DE" sz="1400" b="1" dirty="0">
                <a:solidFill>
                  <a:schemeClr val="tx2"/>
                </a:solidFill>
                <a:latin typeface="Consolas" panose="020B0609020204030204" pitchFamily="49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  <a:tabLst>
                  <a:tab pos="271463" algn="l"/>
                </a:tabLst>
              </a:pPr>
              <a:r>
                <a:rPr lang="de-DE" sz="1400" b="1" dirty="0">
                  <a:solidFill>
                    <a:schemeClr val="tx2"/>
                  </a:solidFill>
                  <a:latin typeface="Consolas" panose="020B0609020204030204" pitchFamily="49" charset="0"/>
                </a:rPr>
                <a:t>MERGE</a:t>
              </a:r>
            </a:p>
          </p:txBody>
        </p:sp>
        <p:sp>
          <p:nvSpPr>
            <p:cNvPr id="9" name="Rechteck 8"/>
            <p:cNvSpPr/>
            <p:nvPr/>
          </p:nvSpPr>
          <p:spPr>
            <a:xfrm>
              <a:off x="3215680" y="4156574"/>
              <a:ext cx="1800275" cy="72008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b="1" dirty="0"/>
                <a:t>DML</a:t>
              </a:r>
            </a:p>
          </p:txBody>
        </p:sp>
      </p:grpSp>
      <p:grpSp>
        <p:nvGrpSpPr>
          <p:cNvPr id="19" name="Gruppieren 18"/>
          <p:cNvGrpSpPr/>
          <p:nvPr/>
        </p:nvGrpSpPr>
        <p:grpSpPr>
          <a:xfrm>
            <a:off x="5736035" y="1996334"/>
            <a:ext cx="1800275" cy="2880320"/>
            <a:chOff x="5736035" y="1996334"/>
            <a:chExt cx="1800275" cy="2880320"/>
          </a:xfrm>
        </p:grpSpPr>
        <p:sp>
          <p:nvSpPr>
            <p:cNvPr id="10" name="Rechteck 9"/>
            <p:cNvSpPr/>
            <p:nvPr/>
          </p:nvSpPr>
          <p:spPr>
            <a:xfrm>
              <a:off x="5736035" y="1996334"/>
              <a:ext cx="1800275" cy="21602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>
                <a:tabLst>
                  <a:tab pos="271463" algn="l"/>
                </a:tabLst>
              </a:pPr>
              <a:r>
                <a:rPr lang="de-DE" sz="1400" b="1" dirty="0">
                  <a:solidFill>
                    <a:schemeClr val="tx2"/>
                  </a:solidFill>
                  <a:latin typeface="Consolas" panose="020B0609020204030204" pitchFamily="49" charset="0"/>
                </a:rPr>
                <a:t>SELECT *</a:t>
              </a:r>
              <a:br>
                <a:rPr lang="de-DE" sz="1400" b="1" dirty="0">
                  <a:solidFill>
                    <a:schemeClr val="tx2"/>
                  </a:solidFill>
                  <a:latin typeface="Consolas" panose="020B0609020204030204" pitchFamily="49" charset="0"/>
                </a:rPr>
              </a:br>
              <a:r>
                <a:rPr lang="de-DE" sz="1400" b="1" dirty="0">
                  <a:solidFill>
                    <a:schemeClr val="tx2"/>
                  </a:solidFill>
                  <a:latin typeface="Consolas" panose="020B0609020204030204" pitchFamily="49" charset="0"/>
                </a:rPr>
                <a:t>FROM TABLE</a:t>
              </a:r>
              <a:br>
                <a:rPr lang="de-DE" sz="1400" b="1" dirty="0">
                  <a:solidFill>
                    <a:schemeClr val="tx2"/>
                  </a:solidFill>
                  <a:latin typeface="Consolas" panose="020B0609020204030204" pitchFamily="49" charset="0"/>
                </a:rPr>
              </a:br>
              <a:r>
                <a:rPr lang="de-DE" sz="1400" b="1" dirty="0">
                  <a:solidFill>
                    <a:schemeClr val="tx2"/>
                  </a:solidFill>
                  <a:latin typeface="Consolas" panose="020B0609020204030204" pitchFamily="49" charset="0"/>
                </a:rPr>
                <a:t>WHERE ...</a:t>
              </a:r>
              <a:br>
                <a:rPr lang="de-DE" sz="1400" b="1" dirty="0">
                  <a:solidFill>
                    <a:schemeClr val="tx2"/>
                  </a:solidFill>
                  <a:latin typeface="Consolas" panose="020B0609020204030204" pitchFamily="49" charset="0"/>
                </a:rPr>
              </a:br>
              <a:r>
                <a:rPr lang="de-DE" sz="1400" b="1" dirty="0">
                  <a:solidFill>
                    <a:schemeClr val="tx2"/>
                  </a:solidFill>
                  <a:latin typeface="Consolas" panose="020B0609020204030204" pitchFamily="49" charset="0"/>
                </a:rPr>
                <a:t>ORDER BY;</a:t>
              </a:r>
            </a:p>
          </p:txBody>
        </p:sp>
        <p:sp>
          <p:nvSpPr>
            <p:cNvPr id="11" name="Rechteck 10"/>
            <p:cNvSpPr/>
            <p:nvPr/>
          </p:nvSpPr>
          <p:spPr>
            <a:xfrm>
              <a:off x="5736035" y="4156574"/>
              <a:ext cx="1800275" cy="72008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b="1" dirty="0"/>
                <a:t>QUERYING</a:t>
              </a:r>
            </a:p>
          </p:txBody>
        </p:sp>
      </p:grpSp>
      <p:grpSp>
        <p:nvGrpSpPr>
          <p:cNvPr id="20" name="Gruppieren 19"/>
          <p:cNvGrpSpPr/>
          <p:nvPr/>
        </p:nvGrpSpPr>
        <p:grpSpPr>
          <a:xfrm>
            <a:off x="8256390" y="1983977"/>
            <a:ext cx="1800275" cy="2880320"/>
            <a:chOff x="8256390" y="1983977"/>
            <a:chExt cx="1800275" cy="2880320"/>
          </a:xfrm>
        </p:grpSpPr>
        <p:sp>
          <p:nvSpPr>
            <p:cNvPr id="12" name="Rechteck 11"/>
            <p:cNvSpPr/>
            <p:nvPr/>
          </p:nvSpPr>
          <p:spPr>
            <a:xfrm>
              <a:off x="8256390" y="1983977"/>
              <a:ext cx="1800275" cy="21602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>
                <a:tabLst>
                  <a:tab pos="271463" algn="l"/>
                </a:tabLst>
              </a:pPr>
              <a:r>
                <a:rPr lang="de-DE" sz="1400" b="1" dirty="0">
                  <a:solidFill>
                    <a:schemeClr val="tx2"/>
                  </a:solidFill>
                  <a:latin typeface="Consolas" panose="020B0609020204030204" pitchFamily="49" charset="0"/>
                </a:rPr>
                <a:t>SELECT *</a:t>
              </a:r>
              <a:br>
                <a:rPr lang="de-DE" sz="1400" b="1" dirty="0">
                  <a:solidFill>
                    <a:schemeClr val="tx2"/>
                  </a:solidFill>
                  <a:latin typeface="Consolas" panose="020B0609020204030204" pitchFamily="49" charset="0"/>
                </a:rPr>
              </a:br>
              <a:r>
                <a:rPr lang="de-DE" sz="1400" b="1" dirty="0">
                  <a:solidFill>
                    <a:schemeClr val="tx2"/>
                  </a:solidFill>
                  <a:latin typeface="Consolas" panose="020B0609020204030204" pitchFamily="49" charset="0"/>
                </a:rPr>
                <a:t>FROM TABLE</a:t>
              </a:r>
              <a:br>
                <a:rPr lang="de-DE" sz="1400" b="1" dirty="0">
                  <a:solidFill>
                    <a:schemeClr val="tx2"/>
                  </a:solidFill>
                  <a:latin typeface="Consolas" panose="020B0609020204030204" pitchFamily="49" charset="0"/>
                </a:rPr>
              </a:br>
              <a:r>
                <a:rPr lang="de-DE" sz="1400" b="1" dirty="0">
                  <a:solidFill>
                    <a:schemeClr val="tx2"/>
                  </a:solidFill>
                  <a:latin typeface="Consolas" panose="020B0609020204030204" pitchFamily="49" charset="0"/>
                </a:rPr>
                <a:t>FOR SYSTEM_TIME ...</a:t>
              </a:r>
              <a:br>
                <a:rPr lang="de-DE" sz="1400" b="1" dirty="0">
                  <a:solidFill>
                    <a:schemeClr val="tx2"/>
                  </a:solidFill>
                  <a:latin typeface="Consolas" panose="020B0609020204030204" pitchFamily="49" charset="0"/>
                </a:rPr>
              </a:br>
              <a:r>
                <a:rPr lang="de-DE" sz="1400" b="1" dirty="0">
                  <a:solidFill>
                    <a:schemeClr val="tx2"/>
                  </a:solidFill>
                  <a:latin typeface="Consolas" panose="020B0609020204030204" pitchFamily="49" charset="0"/>
                </a:rPr>
                <a:t>WHERE</a:t>
              </a:r>
              <a:br>
                <a:rPr lang="de-DE" sz="1400" b="1" dirty="0">
                  <a:solidFill>
                    <a:schemeClr val="tx2"/>
                  </a:solidFill>
                  <a:latin typeface="Consolas" panose="020B0609020204030204" pitchFamily="49" charset="0"/>
                </a:rPr>
              </a:br>
              <a:r>
                <a:rPr lang="de-DE" sz="1400" b="1" dirty="0">
                  <a:solidFill>
                    <a:schemeClr val="tx2"/>
                  </a:solidFill>
                  <a:latin typeface="Consolas" panose="020B0609020204030204" pitchFamily="49" charset="0"/>
                </a:rPr>
                <a:t>ORDER BY;</a:t>
              </a:r>
            </a:p>
          </p:txBody>
        </p:sp>
        <p:sp>
          <p:nvSpPr>
            <p:cNvPr id="13" name="Rechteck 12"/>
            <p:cNvSpPr/>
            <p:nvPr/>
          </p:nvSpPr>
          <p:spPr>
            <a:xfrm>
              <a:off x="8256390" y="4144217"/>
              <a:ext cx="1800275" cy="72008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b="1" dirty="0"/>
                <a:t>TEMPORAL</a:t>
              </a:r>
              <a:br>
                <a:rPr lang="de-DE" b="1" dirty="0"/>
              </a:br>
              <a:r>
                <a:rPr lang="de-DE" b="1" dirty="0"/>
                <a:t>QUERYING</a:t>
              </a:r>
            </a:p>
          </p:txBody>
        </p:sp>
      </p:grpSp>
      <p:sp>
        <p:nvSpPr>
          <p:cNvPr id="14" name="Pfeil nach rechts 13"/>
          <p:cNvSpPr/>
          <p:nvPr/>
        </p:nvSpPr>
        <p:spPr>
          <a:xfrm>
            <a:off x="2495600" y="2708920"/>
            <a:ext cx="720080" cy="720080"/>
          </a:xfrm>
          <a:prstGeom prst="rightArrow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Pfeil nach rechts 14"/>
          <p:cNvSpPr/>
          <p:nvPr/>
        </p:nvSpPr>
        <p:spPr>
          <a:xfrm>
            <a:off x="5015955" y="2704057"/>
            <a:ext cx="720080" cy="720080"/>
          </a:xfrm>
          <a:prstGeom prst="rightArrow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Pfeil nach rechts 15"/>
          <p:cNvSpPr/>
          <p:nvPr/>
        </p:nvSpPr>
        <p:spPr>
          <a:xfrm>
            <a:off x="7536310" y="2699194"/>
            <a:ext cx="720080" cy="720080"/>
          </a:xfrm>
          <a:prstGeom prst="rightArrow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68647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</p:bldLst>
  </p:timing>
</p:sld>
</file>

<file path=ppt/theme/theme1.xml><?xml version="1.0" encoding="utf-8"?>
<a:theme xmlns:a="http://schemas.openxmlformats.org/drawingml/2006/main" name="2_SQLKonferenz_PPT_Vorlage_16zu9">
  <a:themeElements>
    <a:clrScheme name="Lariss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enutzerdefiniert 2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>
          <a:solidFill>
            <a:schemeClr val="tx1"/>
          </a:solidFill>
          <a:headEnd type="none" w="med" len="med"/>
          <a:tailEnd type="none" w="med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db-berater-gmbh.potx" id="{AD397B56-4898-4AF3-9AB9-03EEE42D085F}" vid="{01EE57B7-82FE-4A4F-A06B-31462649C88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db Berater - Neutral</Template>
  <TotalTime>0</TotalTime>
  <Words>1261</Words>
  <Application>Microsoft Office PowerPoint</Application>
  <PresentationFormat>Breitbild</PresentationFormat>
  <Paragraphs>196</Paragraphs>
  <Slides>28</Slides>
  <Notes>2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28</vt:i4>
      </vt:variant>
    </vt:vector>
  </HeadingPairs>
  <TitlesOfParts>
    <vt:vector size="34" baseType="lpstr">
      <vt:lpstr>Arial</vt:lpstr>
      <vt:lpstr>Calibri</vt:lpstr>
      <vt:lpstr>Consolas</vt:lpstr>
      <vt:lpstr>Segoe UI</vt:lpstr>
      <vt:lpstr>Segoe UI Light</vt:lpstr>
      <vt:lpstr>2_SQLKonferenz_PPT_Vorlage_16zu9</vt:lpstr>
      <vt:lpstr>Temporal Tables – Useful feature?</vt:lpstr>
      <vt:lpstr>Referentenvorstellung</vt:lpstr>
      <vt:lpstr>Agenda</vt:lpstr>
      <vt:lpstr>Was ist eine System Versioned Temporal Table?</vt:lpstr>
      <vt:lpstr>Einsatzgebiet einer System Versioned Temporal Tables?</vt:lpstr>
      <vt:lpstr>Wie funktionieren System Versioned Temporal Tables?</vt:lpstr>
      <vt:lpstr>Voraussetzungen/Einschränkungen für eine System Versioned Temporal Table</vt:lpstr>
      <vt:lpstr>Voraussetzungen/Einschränkungen für eine System Versioned Temporal Table</vt:lpstr>
      <vt:lpstr>Erstellen einer System Versioned Temporal Table</vt:lpstr>
      <vt:lpstr>Erstellen einer System Versioned Temporal Table</vt:lpstr>
      <vt:lpstr>History Table</vt:lpstr>
      <vt:lpstr>Aktualisierung aus History Table</vt:lpstr>
      <vt:lpstr>Abfragen von System Versioned Temporal Tables?</vt:lpstr>
      <vt:lpstr>Abfragen von System Versioned Temporal Tables?</vt:lpstr>
      <vt:lpstr>Metadatenänderungen in System Versioned Temporal Tables</vt:lpstr>
      <vt:lpstr>Metadatenänderungen in System Versioned Temporal Tables</vt:lpstr>
      <vt:lpstr>Metadatenänderungen in System Versioned Temporal Tables</vt:lpstr>
      <vt:lpstr>Umbenennung von Objekten in System Versioned Temporal Tables</vt:lpstr>
      <vt:lpstr>Trigger in System Versioned Temporal Tables</vt:lpstr>
      <vt:lpstr>Variable Primärschlüssel in System Versioned Temporal Tables</vt:lpstr>
      <vt:lpstr>Sicherheitskonfiguration von System Versioned Temporal Tables</vt:lpstr>
      <vt:lpstr>Dynamic Data Masking in System Versioned Temporal Tables</vt:lpstr>
      <vt:lpstr>Row Level Security in System Versioned Temporal Tables</vt:lpstr>
      <vt:lpstr>Berechnete Spalten in System Versioned Temporal Tables</vt:lpstr>
      <vt:lpstr>Historische Bestandsdaten mit System Versioned Temporal Tables</vt:lpstr>
      <vt:lpstr>In Memory in System Versioned Temporal Tables</vt:lpstr>
      <vt:lpstr>PowerPoint-Präsentation</vt:lpstr>
      <vt:lpstr>Herzlichen Dank</vt:lpstr>
    </vt:vector>
  </TitlesOfParts>
  <Company>db Berater GmbH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Uwe Ricken</dc:creator>
  <cp:lastModifiedBy>Uwe Ricken</cp:lastModifiedBy>
  <cp:revision>567</cp:revision>
  <dcterms:created xsi:type="dcterms:W3CDTF">2015-02-07T11:24:35Z</dcterms:created>
  <dcterms:modified xsi:type="dcterms:W3CDTF">2017-10-11T08:18:50Z</dcterms:modified>
</cp:coreProperties>
</file>