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6" r:id="rId2"/>
    <p:sldMasterId id="2147483663" r:id="rId3"/>
  </p:sldMasterIdLst>
  <p:notesMasterIdLst>
    <p:notesMasterId r:id="rId26"/>
  </p:notesMasterIdLst>
  <p:sldIdLst>
    <p:sldId id="257" r:id="rId4"/>
    <p:sldId id="256" r:id="rId5"/>
    <p:sldId id="264" r:id="rId6"/>
    <p:sldId id="262" r:id="rId7"/>
    <p:sldId id="280" r:id="rId8"/>
    <p:sldId id="279" r:id="rId9"/>
    <p:sldId id="266" r:id="rId10"/>
    <p:sldId id="267" r:id="rId11"/>
    <p:sldId id="268" r:id="rId12"/>
    <p:sldId id="269" r:id="rId13"/>
    <p:sldId id="270" r:id="rId14"/>
    <p:sldId id="265" r:id="rId15"/>
    <p:sldId id="263" r:id="rId16"/>
    <p:sldId id="261" r:id="rId17"/>
    <p:sldId id="273" r:id="rId18"/>
    <p:sldId id="272" r:id="rId19"/>
    <p:sldId id="274" r:id="rId20"/>
    <p:sldId id="275" r:id="rId21"/>
    <p:sldId id="276" r:id="rId22"/>
    <p:sldId id="271" r:id="rId23"/>
    <p:sldId id="278" r:id="rId24"/>
    <p:sldId id="277" r:id="rId25"/>
  </p:sldIdLst>
  <p:sldSz cx="12192000" cy="6858000"/>
  <p:notesSz cx="6858000" cy="9144000"/>
  <p:embeddedFontLst>
    <p:embeddedFont>
      <p:font typeface="Avenir Black" panose="020B0803020203020204" pitchFamily="34" charset="0"/>
      <p:bold r:id="rId27"/>
    </p:embeddedFont>
    <p:embeddedFont>
      <p:font typeface="Gill Sans Nova Cond Ultra Bold" panose="020B0B04020104020203" pitchFamily="34" charset="0"/>
      <p:bold r:id="rId28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st" id="{57C0D456-5BA3-4FEB-944B-85E009B4F059}">
          <p14:sldIdLst>
            <p14:sldId id="257"/>
          </p14:sldIdLst>
        </p14:section>
        <p14:section name="Start" id="{1885F640-6C8F-429A-9728-69145EA50E45}">
          <p14:sldIdLst>
            <p14:sldId id="256"/>
          </p14:sldIdLst>
        </p14:section>
        <p14:section name="The Gridfather" id="{9F5BB9BC-C470-45A3-8F89-B4670011E3AE}">
          <p14:sldIdLst>
            <p14:sldId id="264"/>
            <p14:sldId id="262"/>
            <p14:sldId id="280"/>
            <p14:sldId id="279"/>
            <p14:sldId id="266"/>
            <p14:sldId id="267"/>
            <p14:sldId id="268"/>
            <p14:sldId id="269"/>
            <p14:sldId id="270"/>
            <p14:sldId id="265"/>
            <p14:sldId id="263"/>
          </p14:sldIdLst>
        </p14:section>
        <p14:section name="Sheet happens" id="{412DFC10-1B0F-48AE-9ECB-35BB4259B625}">
          <p14:sldIdLst>
            <p14:sldId id="261"/>
            <p14:sldId id="273"/>
            <p14:sldId id="272"/>
            <p14:sldId id="274"/>
            <p14:sldId id="275"/>
            <p14:sldId id="276"/>
            <p14:sldId id="271"/>
            <p14:sldId id="278"/>
          </p14:sldIdLst>
        </p14:section>
        <p14:section name="Ende" id="{C6789C70-0D3E-44F8-89CE-D948B4B4CF44}">
          <p14:sldIdLst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0C02"/>
    <a:srgbClr val="DEDEDB"/>
    <a:srgbClr val="938678"/>
    <a:srgbClr val="880700"/>
    <a:srgbClr val="80401B"/>
    <a:srgbClr val="000A08"/>
    <a:srgbClr val="08100C"/>
    <a:srgbClr val="107C41"/>
    <a:srgbClr val="AF2031"/>
    <a:srgbClr val="0406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3" autoAdjust="0"/>
    <p:restoredTop sz="86369" autoAdjust="0"/>
  </p:normalViewPr>
  <p:slideViewPr>
    <p:cSldViewPr snapToGrid="0" showGuides="1">
      <p:cViewPr varScale="1">
        <p:scale>
          <a:sx n="97" d="100"/>
          <a:sy n="97" d="100"/>
        </p:scale>
        <p:origin x="996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font" Target="fonts/font2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font" Target="fonts/font1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6041E3-0D66-4D44-9165-5AF4E0E1F98A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D32DFE-2D5A-4E5E-8FBE-34CDD59AC06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1790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Der Barkeeper Eures Vertrauens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32DFE-2D5A-4E5E-8FBE-34CDD59AC064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0485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32DFE-2D5A-4E5E-8FBE-34CDD59AC064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68397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32DFE-2D5A-4E5E-8FBE-34CDD59AC064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0255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32DFE-2D5A-4E5E-8FBE-34CDD59AC064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69499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32DFE-2D5A-4E5E-8FBE-34CDD59AC064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90437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32DFE-2D5A-4E5E-8FBE-34CDD59AC064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62882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32DFE-2D5A-4E5E-8FBE-34CDD59AC064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44702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E6F357-447A-970B-F900-B64E4B9D1B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E08A0BE-F562-45A5-337A-8C7E7D6F54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44FBCDA-0C70-2702-838E-BB325079EF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1790DB7-BE97-8CD7-5DDA-6879974667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D32DFE-2D5A-4E5E-8FBE-34CDD59AC064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8012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99646B-2909-1C5C-0FB1-4C5DB433CD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1643489-759C-84B0-B049-FBA0CC3F0C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A1FCF17-96AB-390F-FB17-DA39BE2D1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FCC9-08F7-45B8-B5F8-CC67AD3484DE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56AFCA8-6B0B-50BB-F7D4-73018A622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C091B33-9097-9CC2-DDC5-8E075F1B4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9D3BA-9F15-4310-B070-EFDA2007A6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7376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DA1893-A51F-2A11-239E-322F74036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FCD625F-67D8-7CE3-E50E-4E2087FDFE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6110F13-43B9-5FA1-FDAD-9C0E52470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09FAC-027E-44B6-899A-E2A1E7D47659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F857CF8-FB62-63A1-5DE3-4A8BC5EAF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FF17836-4284-8171-2969-77A9B3BF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E754-EDC7-4206-894E-A33D2CA68F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4390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7918C5-57E8-528D-0F5C-FBEE81BA6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EB39A88-D363-B7F4-E52D-32C8F5835E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D82D9DA-7D1C-9278-DCA8-B29C5D81B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85782-382F-4107-B9D3-D81F6EC14FC3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E042679-6BD1-A30E-5C6B-A65035091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893BD27-63E7-254A-0047-6997BE77D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2BD7D-BC61-4D9F-B2AA-163A8AD92FB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12945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0C137C-F864-014A-9CDA-2C84D3CDD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2532" y="561975"/>
            <a:ext cx="9227890" cy="746708"/>
          </a:xfrm>
        </p:spPr>
        <p:txBody>
          <a:bodyPr>
            <a:noAutofit/>
          </a:bodyPr>
          <a:lstStyle>
            <a:lvl1pPr>
              <a:defRPr sz="4400">
                <a:solidFill>
                  <a:srgbClr val="A00C02"/>
                </a:solidFill>
                <a:latin typeface="Gill Sans Nova Cond Ultra Bold" panose="020B0B04020104020203" pitchFamily="34" charset="0"/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7F0C652-B041-3085-DD2A-F9DC677031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7DDDB4C-986B-077A-D5D7-B4063C8D7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85782-382F-4107-B9D3-D81F6EC14FC3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E313AFA-982A-6045-454E-D14247493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E5E50DC-CD98-45E2-F089-279676314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2BD7D-BC61-4D9F-B2AA-163A8AD92FB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51628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868EDD-F9E1-9442-D627-8A71A197B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D8BBE0A-41B0-1DA9-61CD-85E487F4B9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6BC4EB4-5134-1B63-47E8-579890D6F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85782-382F-4107-B9D3-D81F6EC14FC3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BADD39B-327C-5D1D-BD29-DE9CE37A2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7A25135-EEC5-752E-B6EC-B169256CF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2BD7D-BC61-4D9F-B2AA-163A8AD92FB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97810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E67F74-E231-6603-B639-AD6A665AE2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0A0E975-59E4-4302-BC81-115D19C597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85782-382F-4107-B9D3-D81F6EC14FC3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2CF5A38-24FE-C597-C28F-58A6A805C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882C772-7EEC-AA2A-9FF0-46D9F7B82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2BD7D-BC61-4D9F-B2AA-163A8AD92FB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8184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1CDFED0-225C-0493-4271-C9A256A2FC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85782-382F-4107-B9D3-D81F6EC14FC3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00365AA-E9DB-44D4-4222-12E0B364C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9FB8DDB-13B2-0131-6711-55E9DCA7E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2BD7D-BC61-4D9F-B2AA-163A8AD92FB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8745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4C28083-A31A-99F6-83A4-77EE049CD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E32A366-129F-ECFC-AD59-9325B5F21D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09BA558-8B17-2A73-F391-CA7F53A6E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FCC9-08F7-45B8-B5F8-CC67AD3484DE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1DEDC50-209B-8CAD-9FC7-4F21B3157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9A91F53-B41E-60BC-F049-0CEB4667B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9D3BA-9F15-4310-B070-EFDA2007A6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4123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EF6BE5-1D86-ECF7-CF6B-EC3611D39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8C6BAB1-1336-0A1C-89C7-60222A7284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62862E6-E921-F53F-E359-5EC8DDFC8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FCC9-08F7-45B8-B5F8-CC67AD3484DE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A388468-0491-2A83-3499-2C33FDA12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B5870CC-C285-E406-87BF-348A74722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9D3BA-9F15-4310-B070-EFDA2007A6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1689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07AAEB-CFC6-C1E9-187F-997CC58E8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D31169A-B0A9-D761-EF7E-273381A6F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FCC9-08F7-45B8-B5F8-CC67AD3484DE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8A4D9F2-DBA7-4141-C0AC-3D1B3E148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C80348A-24E3-295E-1C15-E692D792E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9D3BA-9F15-4310-B070-EFDA2007A6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186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0FB7413-12A1-5ADD-9EC0-1A35E390D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FCC9-08F7-45B8-B5F8-CC67AD3484DE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702B263-D2F7-5509-88A8-0162EA6C9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65881EC-59F6-714B-CA9D-A9BD66E1C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9D3BA-9F15-4310-B070-EFDA2007A6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10060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D1E20B-862B-6C52-4051-4F83C9F898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65E2D34-2D4F-E89D-FC09-2170CBFD74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Autofit/>
          </a:bodyPr>
          <a:lstStyle>
            <a:lvl1pPr marL="0" indent="0" algn="ctr">
              <a:buNone/>
              <a:defRPr sz="6000" spc="-250" baseline="0">
                <a:ln>
                  <a:solidFill>
                    <a:sysClr val="windowText" lastClr="000000"/>
                  </a:solidFill>
                </a:ln>
                <a:solidFill>
                  <a:srgbClr val="D5393A"/>
                </a:solidFill>
                <a:latin typeface="Avenir Black" panose="020B08030202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E651482-1527-F905-51DF-7B2463342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09FAC-027E-44B6-899A-E2A1E7D47659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667E6B4-249E-F7B1-81F5-C2C388623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94D6242-8268-FEBC-E247-660FDC8AC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E754-EDC7-4206-894E-A33D2CA68F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0274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BF1F54-37D0-F6E6-98D2-35D605B4F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1D70FDA-29F2-4A79-5630-B5FF808CE4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6ED6A75-DA23-0EE0-9B4C-B30EC7EDC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09FAC-027E-44B6-899A-E2A1E7D47659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6CFA6EB-8C66-5A9D-5227-78876CB31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A023FB2-C099-73F2-BC15-5E387AD40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E754-EDC7-4206-894E-A33D2CA68F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8408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07AAEB-CFC6-C1E9-187F-997CC58E8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D31169A-B0A9-D761-EF7E-273381A6F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FCC9-08F7-45B8-B5F8-CC67AD3484DE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8A4D9F2-DBA7-4141-C0AC-3D1B3E148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C80348A-24E3-295E-1C15-E692D792E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9D3BA-9F15-4310-B070-EFDA2007A6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4208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0FB7413-12A1-5ADD-9EC0-1A35E390D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FCC9-08F7-45B8-B5F8-CC67AD3484DE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702B263-D2F7-5509-88A8-0162EA6C9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65881EC-59F6-714B-CA9D-A9BD66E1C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9D3BA-9F15-4310-B070-EFDA2007A6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6112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8F87443A-CAC2-C6B5-1FAD-8824D334F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CA8E577-7756-522E-E397-2C970A598B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F009BE2-5028-9CD9-27CF-B9E1717A49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71EFCC9-08F7-45B8-B5F8-CC67AD3484DE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E8A2671-23CD-5AAE-2B0D-61489C0EC5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33B6A81-C4AE-434F-C4C0-F9C275F0E7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3A9D3BA-9F15-4310-B070-EFDA2007A6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1875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DB20909-2674-8E67-A5E9-85614A936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333376"/>
            <a:ext cx="10525976" cy="7404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5C43D50-2FA7-C664-385F-69D51653BC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4963" y="1073792"/>
            <a:ext cx="11018837" cy="51031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CD5DE0F-14A3-D4C1-E344-BE273568C3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496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7109FAC-027E-44B6-899A-E2A1E7D47659}" type="datetimeFigureOut">
              <a:rPr lang="de-DE" smtClean="0"/>
              <a:t>21.10.2025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04BB060-D071-A89C-22B0-DE4748D604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3C33B10-C7C6-6760-25E4-2C7ED17557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4FEE754-EDC7-4206-894E-A33D2CA68FC6}" type="slidenum">
              <a:rPr lang="de-DE" smtClean="0"/>
              <a:t>‹Nr.›</a:t>
            </a:fld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14A2063-A211-1AA5-5051-850F26610590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860939" y="-78476"/>
            <a:ext cx="1420544" cy="1418358"/>
          </a:xfrm>
          <a:prstGeom prst="rect">
            <a:avLst/>
          </a:prstGeom>
          <a:effectLst>
            <a:outerShdw blurRad="355600" dist="50800" dir="5400000" algn="ctr" rotWithShape="0">
              <a:srgbClr val="000000">
                <a:alpha val="8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1854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61" r:id="rId3"/>
    <p:sldLayoutId id="2147483662" r:id="rId4"/>
    <p:sldLayoutId id="214748365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kern="1200" spc="-300" baseline="0">
          <a:ln>
            <a:solidFill>
              <a:sysClr val="windowText" lastClr="000000"/>
            </a:solidFill>
          </a:ln>
          <a:solidFill>
            <a:srgbClr val="1F9558"/>
          </a:solidFill>
          <a:latin typeface="Avenir Black" panose="020B08030202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0" userDrawn="1">
          <p15:clr>
            <a:srgbClr val="F26B43"/>
          </p15:clr>
        </p15:guide>
        <p15:guide id="2" pos="7469" userDrawn="1">
          <p15:clr>
            <a:srgbClr val="F26B43"/>
          </p15:clr>
        </p15:guide>
        <p15:guide id="3" pos="211" userDrawn="1">
          <p15:clr>
            <a:srgbClr val="F26B43"/>
          </p15:clr>
        </p15:guide>
        <p15:guide id="4" orient="horz" pos="3997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heGridfather" descr="Ein Bild, das Menschliches Gesicht, Person, Kleidung, Modeaccessoire enthält.&#10;&#10;KI-generierte Inhalte können fehlerhaft sein.">
            <a:extLst>
              <a:ext uri="{FF2B5EF4-FFF2-40B4-BE49-F238E27FC236}">
                <a16:creationId xmlns:a16="http://schemas.microsoft.com/office/drawing/2014/main" id="{81A048D9-F628-87D9-4BF6-3D36A9B846D3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27378"/>
            <a:ext cx="2494965" cy="1663310"/>
          </a:xfrm>
          <a:prstGeom prst="rect">
            <a:avLst/>
          </a:prstGeom>
        </p:spPr>
      </p:pic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589DD274-1A84-93FE-C131-A6CA523C64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2532" y="571499"/>
            <a:ext cx="9227890" cy="73718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6C7ABE0-E739-D6CD-4091-AC6860F07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91236" y="1375794"/>
            <a:ext cx="10679186" cy="4801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68B60D5-709E-5A2E-9D23-E350C1E40C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9085782-382F-4107-B9D3-D81F6EC14FC3}" type="datetimeFigureOut">
              <a:rPr lang="de-DE" smtClean="0"/>
              <a:pPr/>
              <a:t>21.10.2025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6041F7-701B-1A8E-8F13-12FB87722D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6EED816-70B9-2344-8532-B0B368AB6E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682BD7D-BC61-4D9F-B2AA-163A8AD92FB3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9246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9" r:id="rId4"/>
    <p:sldLayoutId id="2147483670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de-DE" sz="4400" kern="1200" spc="50" baseline="0">
          <a:solidFill>
            <a:srgbClr val="A00C02"/>
          </a:solidFill>
          <a:latin typeface="Gill Sans Nova Cond Ultra Bold" panose="020B0B040201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Gill Sans Nova Cond Ultra Bold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Gill Sans Nova Cond Ultra Bold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Gill Sans Nova Cond Ultra Bold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ill Sans Nova Cond Ultra Bold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ill Sans Nova Cond Ultra Bold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hyperlink" Target="file:///\\Desktop-8ba7knu\aek\27_Access_ErweiterBar\27_PowerQuery_SheetHappens\SheetHappens.accdb" TargetMode="External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1.png"/><Relationship Id="rId4" Type="http://schemas.openxmlformats.org/officeDocument/2006/relationships/image" Target="../media/image22.png"/><Relationship Id="rId9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, Gebäude, Türschild, Schild enthält.&#10;&#10;KI-generierte Inhalte können fehlerhaft sein.">
            <a:extLst>
              <a:ext uri="{FF2B5EF4-FFF2-40B4-BE49-F238E27FC236}">
                <a16:creationId xmlns:a16="http://schemas.microsoft.com/office/drawing/2014/main" id="{3E4DD189-426F-F0FD-6D6D-ADBC79E563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362334" cy="6858000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1141BEED-9212-CD64-E75A-90FC42231549}"/>
              </a:ext>
            </a:extLst>
          </p:cNvPr>
          <p:cNvSpPr/>
          <p:nvPr/>
        </p:nvSpPr>
        <p:spPr>
          <a:xfrm rot="10800000">
            <a:off x="6608189" y="0"/>
            <a:ext cx="5583809" cy="6858000"/>
          </a:xfrm>
          <a:prstGeom prst="rect">
            <a:avLst/>
          </a:prstGeom>
          <a:gradFill>
            <a:gsLst>
              <a:gs pos="0">
                <a:srgbClr val="363E17"/>
              </a:gs>
              <a:gs pos="88000">
                <a:srgbClr val="151809"/>
              </a:gs>
              <a:gs pos="72000">
                <a:srgbClr val="363E17"/>
              </a:gs>
              <a:gs pos="100000">
                <a:schemeClr val="tx1">
                  <a:lumMod val="10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Legende: mit gebogener Linie mit Rahmen und Akzentuierungsbalken 4">
            <a:extLst>
              <a:ext uri="{FF2B5EF4-FFF2-40B4-BE49-F238E27FC236}">
                <a16:creationId xmlns:a16="http://schemas.microsoft.com/office/drawing/2014/main" id="{0CBA49A2-3F3E-2B85-E756-45F1D65E8352}"/>
              </a:ext>
            </a:extLst>
          </p:cNvPr>
          <p:cNvSpPr/>
          <p:nvPr/>
        </p:nvSpPr>
        <p:spPr>
          <a:xfrm>
            <a:off x="7635711" y="311085"/>
            <a:ext cx="4223209" cy="980388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49911"/>
              <a:gd name="adj6" fmla="val -24527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Halterung</a:t>
            </a:r>
          </a:p>
          <a:p>
            <a:r>
              <a:rPr lang="de-D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Eine einfache, aber durchaus solide geschmiedete Schild-Halterung</a:t>
            </a:r>
          </a:p>
        </p:txBody>
      </p:sp>
      <p:sp>
        <p:nvSpPr>
          <p:cNvPr id="6" name="Legende: mit gebogener Linie mit Rahmen und Akzentuierungsbalken 5">
            <a:extLst>
              <a:ext uri="{FF2B5EF4-FFF2-40B4-BE49-F238E27FC236}">
                <a16:creationId xmlns:a16="http://schemas.microsoft.com/office/drawing/2014/main" id="{C87052A5-D23B-ACB2-B655-833A5DDB16B4}"/>
              </a:ext>
            </a:extLst>
          </p:cNvPr>
          <p:cNvSpPr/>
          <p:nvPr/>
        </p:nvSpPr>
        <p:spPr>
          <a:xfrm>
            <a:off x="7635711" y="1602558"/>
            <a:ext cx="4223209" cy="1272621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61970"/>
              <a:gd name="adj6" fmla="val -31224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Schild</a:t>
            </a:r>
          </a:p>
          <a:p>
            <a:r>
              <a:rPr lang="de-D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 hölzernes Schild, wie es vor jeder britischen Bar im Wind hin und her schwingen könnte</a:t>
            </a:r>
          </a:p>
        </p:txBody>
      </p:sp>
      <p:sp>
        <p:nvSpPr>
          <p:cNvPr id="7" name="Legende: mit gebogener Linie mit Rahmen und Akzentuierungsbalken 6">
            <a:extLst>
              <a:ext uri="{FF2B5EF4-FFF2-40B4-BE49-F238E27FC236}">
                <a16:creationId xmlns:a16="http://schemas.microsoft.com/office/drawing/2014/main" id="{C112FFFE-65EE-8CCA-2D86-3D48E309635E}"/>
              </a:ext>
            </a:extLst>
          </p:cNvPr>
          <p:cNvSpPr/>
          <p:nvPr/>
        </p:nvSpPr>
        <p:spPr>
          <a:xfrm>
            <a:off x="7635711" y="3186262"/>
            <a:ext cx="4223209" cy="952106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64449"/>
              <a:gd name="adj6" fmla="val -44617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</a:p>
          <a:p>
            <a:r>
              <a:rPr lang="de-D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 klares und auch bei nicht mehr klarem Verstand noch lesbares Logo</a:t>
            </a:r>
          </a:p>
        </p:txBody>
      </p:sp>
      <p:pic>
        <p:nvPicPr>
          <p:cNvPr id="9" name="Grafik 8" descr="Ein Bild, das Person, Menschliches Gesicht, Mann, Im Haus enthält.&#10;&#10;KI-generierte Inhalte können fehlerhaft sein.">
            <a:extLst>
              <a:ext uri="{FF2B5EF4-FFF2-40B4-BE49-F238E27FC236}">
                <a16:creationId xmlns:a16="http://schemas.microsoft.com/office/drawing/2014/main" id="{4371F101-20CD-B226-11BE-B7B2CFA1F1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447" y="4954555"/>
            <a:ext cx="1682700" cy="16827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203200" dist="139700" dir="2700000" algn="tl" rotWithShape="0">
              <a:prstClr val="black">
                <a:alpha val="66000"/>
              </a:prstClr>
            </a:outerShdw>
          </a:effectLst>
        </p:spPr>
      </p:pic>
      <p:sp>
        <p:nvSpPr>
          <p:cNvPr id="10" name="Legende: mit gebogener Linie mit Rahmen und Akzentuierungsbalken 9">
            <a:extLst>
              <a:ext uri="{FF2B5EF4-FFF2-40B4-BE49-F238E27FC236}">
                <a16:creationId xmlns:a16="http://schemas.microsoft.com/office/drawing/2014/main" id="{93FAD68C-890A-FB23-75B1-6EC1640395FB}"/>
              </a:ext>
            </a:extLst>
          </p:cNvPr>
          <p:cNvSpPr/>
          <p:nvPr/>
        </p:nvSpPr>
        <p:spPr>
          <a:xfrm>
            <a:off x="7635711" y="4449451"/>
            <a:ext cx="4223209" cy="1187778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24251"/>
              <a:gd name="adj6" fmla="val -138057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Barkeeper</a:t>
            </a:r>
          </a:p>
          <a:p>
            <a:r>
              <a:rPr lang="de-D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 sympathischer und vertrauens-würdiger Kollege, der Euch die Welt erklärt, ob Ihr wollt oder nicht	</a:t>
            </a:r>
          </a:p>
        </p:txBody>
      </p:sp>
      <p:sp>
        <p:nvSpPr>
          <p:cNvPr id="11" name="Legende: mit gebogener Linie mit Rahmen und Akzentuierungsbalken 10">
            <a:extLst>
              <a:ext uri="{FF2B5EF4-FFF2-40B4-BE49-F238E27FC236}">
                <a16:creationId xmlns:a16="http://schemas.microsoft.com/office/drawing/2014/main" id="{C3A0287C-4693-6CDD-810A-620CA8DAB2DD}"/>
              </a:ext>
            </a:extLst>
          </p:cNvPr>
          <p:cNvSpPr/>
          <p:nvPr/>
        </p:nvSpPr>
        <p:spPr>
          <a:xfrm>
            <a:off x="7635711" y="5948312"/>
            <a:ext cx="4223209" cy="688943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67158"/>
              <a:gd name="adj6" fmla="val -31803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</a:t>
            </a:r>
          </a:p>
          <a:p>
            <a:r>
              <a:rPr lang="de-D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Eine Test-Seite ohne wichtigen Inhalt</a:t>
            </a:r>
          </a:p>
        </p:txBody>
      </p:sp>
    </p:spTree>
    <p:extLst>
      <p:ext uri="{BB962C8B-B14F-4D97-AF65-F5344CB8AC3E}">
        <p14:creationId xmlns:p14="http://schemas.microsoft.com/office/powerpoint/2010/main" val="4120509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7427D6-2677-787F-FA85-F19B91687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Löschen: Alles OK</a:t>
            </a:r>
          </a:p>
        </p:txBody>
      </p:sp>
      <p:pic>
        <p:nvPicPr>
          <p:cNvPr id="19" name="Inhaltsplatzhalter 18" descr="Ein Bild, das Text, Screenshot, Software, Zahl enthält.&#10;&#10;KI-generierte Inhalte können fehlerhaft sein.">
            <a:extLst>
              <a:ext uri="{FF2B5EF4-FFF2-40B4-BE49-F238E27FC236}">
                <a16:creationId xmlns:a16="http://schemas.microsoft.com/office/drawing/2014/main" id="{7CD406BF-5EDE-D52A-127D-FF840BCD69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517" y="1376363"/>
            <a:ext cx="10641329" cy="4800600"/>
          </a:xfrm>
          <a:ln w="19050"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37142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7427D6-2677-787F-FA85-F19B91687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2532" y="561975"/>
            <a:ext cx="9227890" cy="746708"/>
          </a:xfrm>
        </p:spPr>
        <p:txBody>
          <a:bodyPr>
            <a:noAutofit/>
          </a:bodyPr>
          <a:lstStyle/>
          <a:p>
            <a:r>
              <a:rPr lang="de-DE" dirty="0"/>
              <a:t>Löschen: Nicht genug Rechte</a:t>
            </a:r>
          </a:p>
        </p:txBody>
      </p:sp>
      <p:pic>
        <p:nvPicPr>
          <p:cNvPr id="23" name="Inhaltsplatzhalter 22" descr="Ein Bild, das Text, Screenshot, Software, Zahl enthält.&#10;&#10;KI-generierte Inhalte können fehlerhaft sein.">
            <a:extLst>
              <a:ext uri="{FF2B5EF4-FFF2-40B4-BE49-F238E27FC236}">
                <a16:creationId xmlns:a16="http://schemas.microsoft.com/office/drawing/2014/main" id="{EFF016B0-3885-6B5D-1CA2-766BFC33B1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517" y="1376363"/>
            <a:ext cx="10641329" cy="4800600"/>
          </a:xfrm>
          <a:ln w="19050"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7444389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7427D6-2677-787F-FA85-F19B91687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dirty="0"/>
              <a:t>Löschen: Abhängige Daten</a:t>
            </a:r>
          </a:p>
        </p:txBody>
      </p:sp>
      <p:pic>
        <p:nvPicPr>
          <p:cNvPr id="27" name="Inhaltsplatzhalter 26" descr="Ein Bild, das Text, Screenshot, Software, Zahl enthält.&#10;&#10;KI-generierte Inhalte können fehlerhaft sein.">
            <a:extLst>
              <a:ext uri="{FF2B5EF4-FFF2-40B4-BE49-F238E27FC236}">
                <a16:creationId xmlns:a16="http://schemas.microsoft.com/office/drawing/2014/main" id="{9C3B0C93-776F-68F2-4D60-C2D8947A06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517" y="1376363"/>
            <a:ext cx="10641329" cy="4800600"/>
          </a:xfrm>
          <a:ln w="19050"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303393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818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538CE14-6B7B-6BEE-31CD-B68B2E1E6E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r>
              <a:rPr lang="de-DE" dirty="0"/>
              <a:t>Sheet </a:t>
            </a:r>
            <a:r>
              <a:rPr lang="de-DE" dirty="0" err="1"/>
              <a:t>happens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C5CCFF0-5DC0-2483-B12E-5CA8446CAA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 fontScale="70000" lnSpcReduction="20000"/>
          </a:bodyPr>
          <a:lstStyle/>
          <a:p>
            <a:r>
              <a:rPr lang="de-DE" spc="0" dirty="0"/>
              <a:t>Wie </a:t>
            </a:r>
            <a:r>
              <a:rPr lang="de-DE" spc="0" dirty="0" err="1"/>
              <a:t>PowerQuery</a:t>
            </a:r>
            <a:r>
              <a:rPr lang="de-DE" spc="0" dirty="0"/>
              <a:t> den Zugriff auf externe Daten deutlich vereinfacht </a:t>
            </a:r>
            <a:br>
              <a:rPr lang="de-DE" spc="0" dirty="0"/>
            </a:br>
            <a:r>
              <a:rPr lang="de-DE" spc="0" dirty="0"/>
              <a:t>– oder auch nicht</a:t>
            </a:r>
          </a:p>
        </p:txBody>
      </p:sp>
    </p:spTree>
    <p:extLst>
      <p:ext uri="{BB962C8B-B14F-4D97-AF65-F5344CB8AC3E}">
        <p14:creationId xmlns:p14="http://schemas.microsoft.com/office/powerpoint/2010/main" val="111633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>
            <a:extLst>
              <a:ext uri="{FF2B5EF4-FFF2-40B4-BE49-F238E27FC236}">
                <a16:creationId xmlns:a16="http://schemas.microsoft.com/office/drawing/2014/main" id="{A22C2271-F3EC-9469-623E-5A7EE4365060}"/>
              </a:ext>
            </a:extLst>
          </p:cNvPr>
          <p:cNvSpPr/>
          <p:nvPr/>
        </p:nvSpPr>
        <p:spPr>
          <a:xfrm>
            <a:off x="1587402" y="1181184"/>
            <a:ext cx="1045287" cy="147502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DF2" descr="Ein Bild, das Text, Screenshot, parallel, Zahl enthält.&#10;&#10;KI-generierte Inhalte können fehlerhaft sein.">
            <a:extLst>
              <a:ext uri="{FF2B5EF4-FFF2-40B4-BE49-F238E27FC236}">
                <a16:creationId xmlns:a16="http://schemas.microsoft.com/office/drawing/2014/main" id="{41C6999B-2881-E0FC-A079-D8CABD7A57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306" y="1219389"/>
            <a:ext cx="1044025" cy="147502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C462B5A-AF13-6AD4-50BD-87D8A89C0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Schwierige externe Daten einlesen</a:t>
            </a:r>
          </a:p>
        </p:txBody>
      </p:sp>
      <p:sp>
        <p:nvSpPr>
          <p:cNvPr id="15" name="Titel 3">
            <a:extLst>
              <a:ext uri="{FF2B5EF4-FFF2-40B4-BE49-F238E27FC236}">
                <a16:creationId xmlns:a16="http://schemas.microsoft.com/office/drawing/2014/main" id="{740C5A8E-AE17-9E45-FA3D-6F6335746040}"/>
              </a:ext>
            </a:extLst>
          </p:cNvPr>
          <p:cNvSpPr txBox="1">
            <a:spLocks/>
          </p:cNvSpPr>
          <p:nvPr/>
        </p:nvSpPr>
        <p:spPr>
          <a:xfrm>
            <a:off x="452831" y="1620029"/>
            <a:ext cx="1134571" cy="5149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 spc="-300" baseline="0">
                <a:ln>
                  <a:solidFill>
                    <a:sysClr val="windowText" lastClr="000000"/>
                  </a:solidFill>
                </a:ln>
                <a:solidFill>
                  <a:srgbClr val="1F9558"/>
                </a:solidFill>
                <a:latin typeface="Avenir Black" panose="020B0803020203020204" pitchFamily="34" charset="0"/>
                <a:ea typeface="+mj-ea"/>
                <a:cs typeface="+mj-cs"/>
              </a:defRPr>
            </a:lvl1pPr>
          </a:lstStyle>
          <a:p>
            <a:r>
              <a:rPr lang="de-DE" sz="2800" spc="0" dirty="0"/>
              <a:t>PDFs</a:t>
            </a:r>
          </a:p>
        </p:txBody>
      </p:sp>
      <p:pic>
        <p:nvPicPr>
          <p:cNvPr id="18" name="Grafik 17" descr="Ein Bild, das Text, Zahl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F627FEF9-4855-ADA2-2439-13C1FED167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402" y="2878219"/>
            <a:ext cx="1360190" cy="147502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0" name="Grafik 19" descr="Ein Bild, das Text, Zahl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EAA023D5-F6FD-BF44-59F8-491E8295B5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585" y="2934264"/>
            <a:ext cx="1360190" cy="147502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1" name="!!XLSXvorne" descr="Ein Bild, das Text, Zahl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FF8141D4-3DA4-3F3B-652A-9F34DDCD2D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768" y="2985611"/>
            <a:ext cx="1360190" cy="147502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2" name="Titel 3">
            <a:extLst>
              <a:ext uri="{FF2B5EF4-FFF2-40B4-BE49-F238E27FC236}">
                <a16:creationId xmlns:a16="http://schemas.microsoft.com/office/drawing/2014/main" id="{8BE5812D-C15D-CF6B-8BD6-3BE403C58EF7}"/>
              </a:ext>
            </a:extLst>
          </p:cNvPr>
          <p:cNvSpPr txBox="1">
            <a:spLocks/>
          </p:cNvSpPr>
          <p:nvPr/>
        </p:nvSpPr>
        <p:spPr>
          <a:xfrm>
            <a:off x="429239" y="3335006"/>
            <a:ext cx="1134571" cy="6735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 spc="-300" baseline="0">
                <a:ln>
                  <a:solidFill>
                    <a:sysClr val="windowText" lastClr="000000"/>
                  </a:solidFill>
                </a:ln>
                <a:solidFill>
                  <a:srgbClr val="1F9558"/>
                </a:solidFill>
                <a:latin typeface="Avenir Black" panose="020B0803020203020204" pitchFamily="34" charset="0"/>
                <a:ea typeface="+mj-ea"/>
                <a:cs typeface="+mj-cs"/>
              </a:defRPr>
            </a:lvl1pPr>
          </a:lstStyle>
          <a:p>
            <a:r>
              <a:rPr lang="de-DE" sz="2800" spc="0" dirty="0"/>
              <a:t>XLSX</a:t>
            </a:r>
          </a:p>
          <a:p>
            <a:r>
              <a:rPr lang="de-DE" sz="1600" spc="0" dirty="0"/>
              <a:t>SAP-Style</a:t>
            </a:r>
          </a:p>
        </p:txBody>
      </p:sp>
      <p:sp>
        <p:nvSpPr>
          <p:cNvPr id="23" name="Titel 3">
            <a:extLst>
              <a:ext uri="{FF2B5EF4-FFF2-40B4-BE49-F238E27FC236}">
                <a16:creationId xmlns:a16="http://schemas.microsoft.com/office/drawing/2014/main" id="{7B63049A-65C5-6BDC-E81B-FD3745D98AAD}"/>
              </a:ext>
            </a:extLst>
          </p:cNvPr>
          <p:cNvSpPr txBox="1">
            <a:spLocks/>
          </p:cNvSpPr>
          <p:nvPr/>
        </p:nvSpPr>
        <p:spPr>
          <a:xfrm>
            <a:off x="452831" y="5319566"/>
            <a:ext cx="990487" cy="5149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 spc="-300" baseline="0">
                <a:ln>
                  <a:solidFill>
                    <a:sysClr val="windowText" lastClr="000000"/>
                  </a:solidFill>
                </a:ln>
                <a:solidFill>
                  <a:srgbClr val="1F9558"/>
                </a:solidFill>
                <a:latin typeface="Avenir Black" panose="020B0803020203020204" pitchFamily="34" charset="0"/>
                <a:ea typeface="+mj-ea"/>
                <a:cs typeface="+mj-cs"/>
              </a:defRPr>
            </a:lvl1pPr>
          </a:lstStyle>
          <a:p>
            <a:r>
              <a:rPr lang="de-DE" sz="2800" spc="0" dirty="0"/>
              <a:t>URLs</a:t>
            </a:r>
          </a:p>
        </p:txBody>
      </p:sp>
      <p:pic>
        <p:nvPicPr>
          <p:cNvPr id="25" name="!!URL_amazon" descr="Ein Bild, das Text, Elektronik, Screenshot, Website enthält.&#10;&#10;KI-generierte Inhalte können fehlerhaft sein.">
            <a:extLst>
              <a:ext uri="{FF2B5EF4-FFF2-40B4-BE49-F238E27FC236}">
                <a16:creationId xmlns:a16="http://schemas.microsoft.com/office/drawing/2014/main" id="{13506DFF-F59E-CE5A-4F26-8089B96646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864" y="4996101"/>
            <a:ext cx="1360191" cy="1161881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7" name="!!URL_Wechselkurse" descr="Ein Bild, das Text, Screenshot, Zahl, Software enthält.&#10;&#10;KI-generierte Inhalte können fehlerhaft sein.">
            <a:extLst>
              <a:ext uri="{FF2B5EF4-FFF2-40B4-BE49-F238E27FC236}">
                <a16:creationId xmlns:a16="http://schemas.microsoft.com/office/drawing/2014/main" id="{B56A2812-4519-1571-BA84-D540FCC7E7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944" y="4832971"/>
            <a:ext cx="1341296" cy="1488140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3" name="!!PDFvorne" descr="Ein Bild, das Text, Screenshot, parallel, Zahl enthält.&#10;&#10;KI-generierte Inhalte können fehlerhaft sein.">
            <a:extLst>
              <a:ext uri="{FF2B5EF4-FFF2-40B4-BE49-F238E27FC236}">
                <a16:creationId xmlns:a16="http://schemas.microsoft.com/office/drawing/2014/main" id="{8414BCB6-3014-661D-577C-E76DF12F4D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948" y="1257594"/>
            <a:ext cx="1044025" cy="147502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0674557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C462B5A-AF13-6AD4-50BD-87D8A89C0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Schwierige externe Daten einlesen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A22C2271-F3EC-9469-623E-5A7EE4365060}"/>
              </a:ext>
            </a:extLst>
          </p:cNvPr>
          <p:cNvSpPr/>
          <p:nvPr/>
        </p:nvSpPr>
        <p:spPr>
          <a:xfrm>
            <a:off x="1587402" y="1181184"/>
            <a:ext cx="1045287" cy="147502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2" name="!!PDFvorne" descr="Ein Bild, das Text, Screenshot, parallel, Zahl enthält.&#10;&#10;KI-generierte Inhalte können fehlerhaft sein.">
            <a:extLst>
              <a:ext uri="{FF2B5EF4-FFF2-40B4-BE49-F238E27FC236}">
                <a16:creationId xmlns:a16="http://schemas.microsoft.com/office/drawing/2014/main" id="{AEE9D46E-2788-33DE-C530-D8FDD727D9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644" y="1138594"/>
            <a:ext cx="3658666" cy="5169062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5" name="Titel 3">
            <a:extLst>
              <a:ext uri="{FF2B5EF4-FFF2-40B4-BE49-F238E27FC236}">
                <a16:creationId xmlns:a16="http://schemas.microsoft.com/office/drawing/2014/main" id="{740C5A8E-AE17-9E45-FA3D-6F6335746040}"/>
              </a:ext>
            </a:extLst>
          </p:cNvPr>
          <p:cNvSpPr txBox="1">
            <a:spLocks/>
          </p:cNvSpPr>
          <p:nvPr/>
        </p:nvSpPr>
        <p:spPr>
          <a:xfrm>
            <a:off x="452831" y="1620029"/>
            <a:ext cx="1134571" cy="5149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 spc="-300" baseline="0">
                <a:ln>
                  <a:solidFill>
                    <a:sysClr val="windowText" lastClr="000000"/>
                  </a:solidFill>
                </a:ln>
                <a:solidFill>
                  <a:srgbClr val="1F9558"/>
                </a:solidFill>
                <a:latin typeface="Avenir Black" panose="020B0803020203020204" pitchFamily="34" charset="0"/>
                <a:ea typeface="+mj-ea"/>
                <a:cs typeface="+mj-cs"/>
              </a:defRPr>
            </a:lvl1pPr>
          </a:lstStyle>
          <a:p>
            <a:r>
              <a:rPr lang="de-DE" sz="2800" spc="0" dirty="0"/>
              <a:t>PDFs</a:t>
            </a:r>
          </a:p>
        </p:txBody>
      </p:sp>
      <p:pic>
        <p:nvPicPr>
          <p:cNvPr id="18" name="Grafik 17" descr="Ein Bild, das Text, Zahl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F627FEF9-4855-ADA2-2439-13C1FED167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402" y="2878219"/>
            <a:ext cx="1360190" cy="147502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0" name="Grafik 19" descr="Ein Bild, das Text, Zahl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EAA023D5-F6FD-BF44-59F8-491E8295B5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585" y="2934264"/>
            <a:ext cx="1360190" cy="147502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1" name="!!XLSXvorne" descr="Ein Bild, das Text, Zahl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FF8141D4-3DA4-3F3B-652A-9F34DDCD2D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768" y="2985611"/>
            <a:ext cx="1360190" cy="147502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2" name="Titel 3">
            <a:extLst>
              <a:ext uri="{FF2B5EF4-FFF2-40B4-BE49-F238E27FC236}">
                <a16:creationId xmlns:a16="http://schemas.microsoft.com/office/drawing/2014/main" id="{8BE5812D-C15D-CF6B-8BD6-3BE403C58EF7}"/>
              </a:ext>
            </a:extLst>
          </p:cNvPr>
          <p:cNvSpPr txBox="1">
            <a:spLocks/>
          </p:cNvSpPr>
          <p:nvPr/>
        </p:nvSpPr>
        <p:spPr>
          <a:xfrm>
            <a:off x="429239" y="3335006"/>
            <a:ext cx="1134571" cy="6735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 spc="-300" baseline="0">
                <a:ln>
                  <a:solidFill>
                    <a:sysClr val="windowText" lastClr="000000"/>
                  </a:solidFill>
                </a:ln>
                <a:solidFill>
                  <a:srgbClr val="1F9558"/>
                </a:solidFill>
                <a:latin typeface="Avenir Black" panose="020B0803020203020204" pitchFamily="34" charset="0"/>
                <a:ea typeface="+mj-ea"/>
                <a:cs typeface="+mj-cs"/>
              </a:defRPr>
            </a:lvl1pPr>
          </a:lstStyle>
          <a:p>
            <a:r>
              <a:rPr lang="de-DE" sz="2800" spc="0" dirty="0"/>
              <a:t>XLSX</a:t>
            </a:r>
          </a:p>
          <a:p>
            <a:r>
              <a:rPr lang="de-DE" sz="1600" spc="0" dirty="0"/>
              <a:t>SAP-Style</a:t>
            </a:r>
          </a:p>
        </p:txBody>
      </p:sp>
      <p:sp>
        <p:nvSpPr>
          <p:cNvPr id="23" name="Titel 3">
            <a:extLst>
              <a:ext uri="{FF2B5EF4-FFF2-40B4-BE49-F238E27FC236}">
                <a16:creationId xmlns:a16="http://schemas.microsoft.com/office/drawing/2014/main" id="{7B63049A-65C5-6BDC-E81B-FD3745D98AAD}"/>
              </a:ext>
            </a:extLst>
          </p:cNvPr>
          <p:cNvSpPr txBox="1">
            <a:spLocks/>
          </p:cNvSpPr>
          <p:nvPr/>
        </p:nvSpPr>
        <p:spPr>
          <a:xfrm>
            <a:off x="452831" y="5319566"/>
            <a:ext cx="990487" cy="5149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 spc="-300" baseline="0">
                <a:ln>
                  <a:solidFill>
                    <a:sysClr val="windowText" lastClr="000000"/>
                  </a:solidFill>
                </a:ln>
                <a:solidFill>
                  <a:srgbClr val="1F9558"/>
                </a:solidFill>
                <a:latin typeface="Avenir Black" panose="020B0803020203020204" pitchFamily="34" charset="0"/>
                <a:ea typeface="+mj-ea"/>
                <a:cs typeface="+mj-cs"/>
              </a:defRPr>
            </a:lvl1pPr>
          </a:lstStyle>
          <a:p>
            <a:r>
              <a:rPr lang="de-DE" sz="2800" spc="0" dirty="0"/>
              <a:t>URLs</a:t>
            </a:r>
          </a:p>
        </p:txBody>
      </p:sp>
      <p:pic>
        <p:nvPicPr>
          <p:cNvPr id="25" name="!!URL_amazon" descr="Ein Bild, das Text, Elektronik, Screenshot, Website enthält.&#10;&#10;KI-generierte Inhalte können fehlerhaft sein.">
            <a:extLst>
              <a:ext uri="{FF2B5EF4-FFF2-40B4-BE49-F238E27FC236}">
                <a16:creationId xmlns:a16="http://schemas.microsoft.com/office/drawing/2014/main" id="{13506DFF-F59E-CE5A-4F26-8089B96646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864" y="4996101"/>
            <a:ext cx="1360191" cy="1161881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7" name="!!URL_Wechselkurse" descr="Ein Bild, das Text, Screenshot, Zahl, Software enthält.&#10;&#10;KI-generierte Inhalte können fehlerhaft sein.">
            <a:extLst>
              <a:ext uri="{FF2B5EF4-FFF2-40B4-BE49-F238E27FC236}">
                <a16:creationId xmlns:a16="http://schemas.microsoft.com/office/drawing/2014/main" id="{B56A2812-4519-1571-BA84-D540FCC7E7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944" y="4832971"/>
            <a:ext cx="1341296" cy="1488140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4DF7867D-D620-EFED-E6A0-4B661B72CAC9}"/>
              </a:ext>
            </a:extLst>
          </p:cNvPr>
          <p:cNvSpPr/>
          <p:nvPr/>
        </p:nvSpPr>
        <p:spPr>
          <a:xfrm>
            <a:off x="5409097" y="1507330"/>
            <a:ext cx="567841" cy="129365"/>
          </a:xfrm>
          <a:prstGeom prst="rect">
            <a:avLst/>
          </a:prstGeom>
          <a:solidFill>
            <a:srgbClr val="107C41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54C05066-8987-03A4-4184-7CA06C4D345A}"/>
              </a:ext>
            </a:extLst>
          </p:cNvPr>
          <p:cNvSpPr/>
          <p:nvPr/>
        </p:nvSpPr>
        <p:spPr>
          <a:xfrm>
            <a:off x="5337660" y="1681161"/>
            <a:ext cx="439253" cy="129365"/>
          </a:xfrm>
          <a:prstGeom prst="rect">
            <a:avLst/>
          </a:prstGeom>
          <a:solidFill>
            <a:srgbClr val="107C41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7F1DBD30-AEEB-7C66-6ECA-C3717C732226}"/>
              </a:ext>
            </a:extLst>
          </p:cNvPr>
          <p:cNvSpPr/>
          <p:nvPr/>
        </p:nvSpPr>
        <p:spPr>
          <a:xfrm>
            <a:off x="4706629" y="2105023"/>
            <a:ext cx="596415" cy="490540"/>
          </a:xfrm>
          <a:prstGeom prst="rect">
            <a:avLst/>
          </a:prstGeom>
          <a:solidFill>
            <a:srgbClr val="107C41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741B9D57-23AC-4A01-917F-A9CC106DDBE0}"/>
              </a:ext>
            </a:extLst>
          </p:cNvPr>
          <p:cNvSpPr/>
          <p:nvPr/>
        </p:nvSpPr>
        <p:spPr>
          <a:xfrm>
            <a:off x="4706629" y="2888699"/>
            <a:ext cx="3313421" cy="318051"/>
          </a:xfrm>
          <a:prstGeom prst="rect">
            <a:avLst/>
          </a:prstGeom>
          <a:solidFill>
            <a:srgbClr val="92D05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PDF2" descr="Ein Bild, das Text, Screenshot, parallel, Zahl enthält.&#10;&#10;KI-generierte Inhalte können fehlerhaft sein.">
            <a:extLst>
              <a:ext uri="{FF2B5EF4-FFF2-40B4-BE49-F238E27FC236}">
                <a16:creationId xmlns:a16="http://schemas.microsoft.com/office/drawing/2014/main" id="{54A1779D-23C9-7FB5-C823-2FD6E4EAF8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306" y="1219389"/>
            <a:ext cx="1044025" cy="147502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2596146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5" grpId="0" animBg="1"/>
      <p:bldP spid="5" grpId="1" animBg="1"/>
      <p:bldP spid="7" grpId="0" animBg="1"/>
      <p:bldP spid="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C462B5A-AF13-6AD4-50BD-87D8A89C0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Schwierige externe Daten einlesen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A22C2271-F3EC-9469-623E-5A7EE4365060}"/>
              </a:ext>
            </a:extLst>
          </p:cNvPr>
          <p:cNvSpPr/>
          <p:nvPr/>
        </p:nvSpPr>
        <p:spPr>
          <a:xfrm>
            <a:off x="1587402" y="1181184"/>
            <a:ext cx="1045287" cy="147502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95B18CAE-AC1B-6E6B-D321-7E1F456A09C5}"/>
              </a:ext>
            </a:extLst>
          </p:cNvPr>
          <p:cNvSpPr/>
          <p:nvPr/>
        </p:nvSpPr>
        <p:spPr>
          <a:xfrm>
            <a:off x="1632675" y="1219389"/>
            <a:ext cx="1045287" cy="147502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2" name="!!PDFvorne" descr="Ein Bild, das Text, Screenshot, parallel, Zahl enthält.&#10;&#10;KI-generierte Inhalte können fehlerhaft sein.">
            <a:extLst>
              <a:ext uri="{FF2B5EF4-FFF2-40B4-BE49-F238E27FC236}">
                <a16:creationId xmlns:a16="http://schemas.microsoft.com/office/drawing/2014/main" id="{AEE9D46E-2788-33DE-C530-D8FDD727D9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948" y="1257594"/>
            <a:ext cx="1044025" cy="147502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5" name="Titel 3">
            <a:extLst>
              <a:ext uri="{FF2B5EF4-FFF2-40B4-BE49-F238E27FC236}">
                <a16:creationId xmlns:a16="http://schemas.microsoft.com/office/drawing/2014/main" id="{740C5A8E-AE17-9E45-FA3D-6F6335746040}"/>
              </a:ext>
            </a:extLst>
          </p:cNvPr>
          <p:cNvSpPr txBox="1">
            <a:spLocks/>
          </p:cNvSpPr>
          <p:nvPr/>
        </p:nvSpPr>
        <p:spPr>
          <a:xfrm>
            <a:off x="452831" y="1620029"/>
            <a:ext cx="1134571" cy="5149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 spc="-300" baseline="0">
                <a:ln>
                  <a:solidFill>
                    <a:sysClr val="windowText" lastClr="000000"/>
                  </a:solidFill>
                </a:ln>
                <a:solidFill>
                  <a:srgbClr val="1F9558"/>
                </a:solidFill>
                <a:latin typeface="Avenir Black" panose="020B0803020203020204" pitchFamily="34" charset="0"/>
                <a:ea typeface="+mj-ea"/>
                <a:cs typeface="+mj-cs"/>
              </a:defRPr>
            </a:lvl1pPr>
          </a:lstStyle>
          <a:p>
            <a:r>
              <a:rPr lang="de-DE" sz="2800" spc="0" dirty="0"/>
              <a:t>PDFs</a:t>
            </a:r>
          </a:p>
        </p:txBody>
      </p:sp>
      <p:pic>
        <p:nvPicPr>
          <p:cNvPr id="18" name="Grafik 17" descr="Ein Bild, das Text, Zahl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F627FEF9-4855-ADA2-2439-13C1FED167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402" y="2878219"/>
            <a:ext cx="1360190" cy="147502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0" name="Grafik 19" descr="Ein Bild, das Text, Zahl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EAA023D5-F6FD-BF44-59F8-491E8295B5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585" y="2934264"/>
            <a:ext cx="1360190" cy="147502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1" name="!!XLSXvorne" descr="Ein Bild, das Text, Zahl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FF8141D4-3DA4-3F3B-652A-9F34DDCD2D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667" y="1139990"/>
            <a:ext cx="4760761" cy="5162702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2" name="Titel 3">
            <a:extLst>
              <a:ext uri="{FF2B5EF4-FFF2-40B4-BE49-F238E27FC236}">
                <a16:creationId xmlns:a16="http://schemas.microsoft.com/office/drawing/2014/main" id="{8BE5812D-C15D-CF6B-8BD6-3BE403C58EF7}"/>
              </a:ext>
            </a:extLst>
          </p:cNvPr>
          <p:cNvSpPr txBox="1">
            <a:spLocks/>
          </p:cNvSpPr>
          <p:nvPr/>
        </p:nvSpPr>
        <p:spPr>
          <a:xfrm>
            <a:off x="429239" y="3335006"/>
            <a:ext cx="1134571" cy="6735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 spc="-300" baseline="0">
                <a:ln>
                  <a:solidFill>
                    <a:sysClr val="windowText" lastClr="000000"/>
                  </a:solidFill>
                </a:ln>
                <a:solidFill>
                  <a:srgbClr val="1F9558"/>
                </a:solidFill>
                <a:latin typeface="Avenir Black" panose="020B0803020203020204" pitchFamily="34" charset="0"/>
                <a:ea typeface="+mj-ea"/>
                <a:cs typeface="+mj-cs"/>
              </a:defRPr>
            </a:lvl1pPr>
          </a:lstStyle>
          <a:p>
            <a:r>
              <a:rPr lang="de-DE" sz="2800" spc="0" dirty="0"/>
              <a:t>XLSX</a:t>
            </a:r>
          </a:p>
          <a:p>
            <a:r>
              <a:rPr lang="de-DE" sz="1600" spc="0" dirty="0"/>
              <a:t>SAP-Style</a:t>
            </a:r>
          </a:p>
        </p:txBody>
      </p:sp>
      <p:sp>
        <p:nvSpPr>
          <p:cNvPr id="23" name="Titel 3">
            <a:extLst>
              <a:ext uri="{FF2B5EF4-FFF2-40B4-BE49-F238E27FC236}">
                <a16:creationId xmlns:a16="http://schemas.microsoft.com/office/drawing/2014/main" id="{7B63049A-65C5-6BDC-E81B-FD3745D98AAD}"/>
              </a:ext>
            </a:extLst>
          </p:cNvPr>
          <p:cNvSpPr txBox="1">
            <a:spLocks/>
          </p:cNvSpPr>
          <p:nvPr/>
        </p:nvSpPr>
        <p:spPr>
          <a:xfrm>
            <a:off x="452831" y="5319566"/>
            <a:ext cx="990487" cy="5149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 spc="-300" baseline="0">
                <a:ln>
                  <a:solidFill>
                    <a:sysClr val="windowText" lastClr="000000"/>
                  </a:solidFill>
                </a:ln>
                <a:solidFill>
                  <a:srgbClr val="1F9558"/>
                </a:solidFill>
                <a:latin typeface="Avenir Black" panose="020B0803020203020204" pitchFamily="34" charset="0"/>
                <a:ea typeface="+mj-ea"/>
                <a:cs typeface="+mj-cs"/>
              </a:defRPr>
            </a:lvl1pPr>
          </a:lstStyle>
          <a:p>
            <a:r>
              <a:rPr lang="de-DE" sz="2800" spc="0" dirty="0"/>
              <a:t>URLs</a:t>
            </a:r>
          </a:p>
        </p:txBody>
      </p:sp>
      <p:pic>
        <p:nvPicPr>
          <p:cNvPr id="25" name="!!URL_amazon" descr="Ein Bild, das Text, Elektronik, Screenshot, Website enthält.&#10;&#10;KI-generierte Inhalte können fehlerhaft sein.">
            <a:extLst>
              <a:ext uri="{FF2B5EF4-FFF2-40B4-BE49-F238E27FC236}">
                <a16:creationId xmlns:a16="http://schemas.microsoft.com/office/drawing/2014/main" id="{13506DFF-F59E-CE5A-4F26-8089B96646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864" y="4996101"/>
            <a:ext cx="1360191" cy="1161881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7" name="!!URL_Wechselkurse" descr="Ein Bild, das Text, Screenshot, Zahl, Software enthält.&#10;&#10;KI-generierte Inhalte können fehlerhaft sein.">
            <a:extLst>
              <a:ext uri="{FF2B5EF4-FFF2-40B4-BE49-F238E27FC236}">
                <a16:creationId xmlns:a16="http://schemas.microsoft.com/office/drawing/2014/main" id="{B56A2812-4519-1571-BA84-D540FCC7E7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944" y="4832971"/>
            <a:ext cx="1341296" cy="1488140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DC3F970A-EC0A-5745-D37E-190F20D903EA}"/>
              </a:ext>
            </a:extLst>
          </p:cNvPr>
          <p:cNvSpPr/>
          <p:nvPr/>
        </p:nvSpPr>
        <p:spPr>
          <a:xfrm>
            <a:off x="4282286" y="1404693"/>
            <a:ext cx="4535142" cy="1058146"/>
          </a:xfrm>
          <a:prstGeom prst="rect">
            <a:avLst/>
          </a:prstGeom>
          <a:solidFill>
            <a:srgbClr val="FF000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935DCCE6-6AAE-C309-E187-553201A01AF6}"/>
              </a:ext>
            </a:extLst>
          </p:cNvPr>
          <p:cNvSpPr/>
          <p:nvPr/>
        </p:nvSpPr>
        <p:spPr>
          <a:xfrm>
            <a:off x="4282286" y="2462840"/>
            <a:ext cx="4535142" cy="3839851"/>
          </a:xfrm>
          <a:prstGeom prst="rect">
            <a:avLst/>
          </a:prstGeom>
          <a:solidFill>
            <a:srgbClr val="92D05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40287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>
            <a:extLst>
              <a:ext uri="{FF2B5EF4-FFF2-40B4-BE49-F238E27FC236}">
                <a16:creationId xmlns:a16="http://schemas.microsoft.com/office/drawing/2014/main" id="{A22C2271-F3EC-9469-623E-5A7EE4365060}"/>
              </a:ext>
            </a:extLst>
          </p:cNvPr>
          <p:cNvSpPr/>
          <p:nvPr/>
        </p:nvSpPr>
        <p:spPr>
          <a:xfrm>
            <a:off x="1587402" y="1181184"/>
            <a:ext cx="1045287" cy="147502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DF2" descr="Ein Bild, das Text, Screenshot, parallel, Zahl enthält.&#10;&#10;KI-generierte Inhalte können fehlerhaft sein.">
            <a:extLst>
              <a:ext uri="{FF2B5EF4-FFF2-40B4-BE49-F238E27FC236}">
                <a16:creationId xmlns:a16="http://schemas.microsoft.com/office/drawing/2014/main" id="{41C6999B-2881-E0FC-A079-D8CABD7A57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306" y="1219389"/>
            <a:ext cx="1044025" cy="147502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C462B5A-AF13-6AD4-50BD-87D8A89C0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Schwierige externe Daten einlesen</a:t>
            </a:r>
          </a:p>
        </p:txBody>
      </p:sp>
      <p:sp>
        <p:nvSpPr>
          <p:cNvPr id="15" name="Titel 3">
            <a:extLst>
              <a:ext uri="{FF2B5EF4-FFF2-40B4-BE49-F238E27FC236}">
                <a16:creationId xmlns:a16="http://schemas.microsoft.com/office/drawing/2014/main" id="{740C5A8E-AE17-9E45-FA3D-6F6335746040}"/>
              </a:ext>
            </a:extLst>
          </p:cNvPr>
          <p:cNvSpPr txBox="1">
            <a:spLocks/>
          </p:cNvSpPr>
          <p:nvPr/>
        </p:nvSpPr>
        <p:spPr>
          <a:xfrm>
            <a:off x="452831" y="1620029"/>
            <a:ext cx="1134571" cy="5149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 spc="-300" baseline="0">
                <a:ln>
                  <a:solidFill>
                    <a:sysClr val="windowText" lastClr="000000"/>
                  </a:solidFill>
                </a:ln>
                <a:solidFill>
                  <a:srgbClr val="1F9558"/>
                </a:solidFill>
                <a:latin typeface="Avenir Black" panose="020B0803020203020204" pitchFamily="34" charset="0"/>
                <a:ea typeface="+mj-ea"/>
                <a:cs typeface="+mj-cs"/>
              </a:defRPr>
            </a:lvl1pPr>
          </a:lstStyle>
          <a:p>
            <a:r>
              <a:rPr lang="de-DE" sz="2800" spc="0" dirty="0"/>
              <a:t>PDFs</a:t>
            </a:r>
          </a:p>
        </p:txBody>
      </p:sp>
      <p:pic>
        <p:nvPicPr>
          <p:cNvPr id="18" name="Grafik 17" descr="Ein Bild, das Text, Zahl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F627FEF9-4855-ADA2-2439-13C1FED167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402" y="2878219"/>
            <a:ext cx="1360190" cy="147502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0" name="Grafik 19" descr="Ein Bild, das Text, Zahl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EAA023D5-F6FD-BF44-59F8-491E8295B5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585" y="2934264"/>
            <a:ext cx="1360190" cy="147502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1" name="!!XLSXvorne" descr="Ein Bild, das Text, Zahl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FF8141D4-3DA4-3F3B-652A-9F34DDCD2D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768" y="2985611"/>
            <a:ext cx="1360190" cy="147502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2" name="Titel 3">
            <a:extLst>
              <a:ext uri="{FF2B5EF4-FFF2-40B4-BE49-F238E27FC236}">
                <a16:creationId xmlns:a16="http://schemas.microsoft.com/office/drawing/2014/main" id="{8BE5812D-C15D-CF6B-8BD6-3BE403C58EF7}"/>
              </a:ext>
            </a:extLst>
          </p:cNvPr>
          <p:cNvSpPr txBox="1">
            <a:spLocks/>
          </p:cNvSpPr>
          <p:nvPr/>
        </p:nvSpPr>
        <p:spPr>
          <a:xfrm>
            <a:off x="429239" y="3335006"/>
            <a:ext cx="1134571" cy="6735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 spc="-300" baseline="0">
                <a:ln>
                  <a:solidFill>
                    <a:sysClr val="windowText" lastClr="000000"/>
                  </a:solidFill>
                </a:ln>
                <a:solidFill>
                  <a:srgbClr val="1F9558"/>
                </a:solidFill>
                <a:latin typeface="Avenir Black" panose="020B0803020203020204" pitchFamily="34" charset="0"/>
                <a:ea typeface="+mj-ea"/>
                <a:cs typeface="+mj-cs"/>
              </a:defRPr>
            </a:lvl1pPr>
          </a:lstStyle>
          <a:p>
            <a:r>
              <a:rPr lang="de-DE" sz="2800" spc="0" dirty="0"/>
              <a:t>XLSX</a:t>
            </a:r>
          </a:p>
          <a:p>
            <a:r>
              <a:rPr lang="de-DE" sz="1600" spc="0" dirty="0"/>
              <a:t>SAP-Style</a:t>
            </a:r>
          </a:p>
        </p:txBody>
      </p:sp>
      <p:sp>
        <p:nvSpPr>
          <p:cNvPr id="23" name="Titel 3">
            <a:extLst>
              <a:ext uri="{FF2B5EF4-FFF2-40B4-BE49-F238E27FC236}">
                <a16:creationId xmlns:a16="http://schemas.microsoft.com/office/drawing/2014/main" id="{7B63049A-65C5-6BDC-E81B-FD3745D98AAD}"/>
              </a:ext>
            </a:extLst>
          </p:cNvPr>
          <p:cNvSpPr txBox="1">
            <a:spLocks/>
          </p:cNvSpPr>
          <p:nvPr/>
        </p:nvSpPr>
        <p:spPr>
          <a:xfrm>
            <a:off x="452831" y="5319566"/>
            <a:ext cx="990487" cy="5149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 spc="-300" baseline="0">
                <a:ln>
                  <a:solidFill>
                    <a:sysClr val="windowText" lastClr="000000"/>
                  </a:solidFill>
                </a:ln>
                <a:solidFill>
                  <a:srgbClr val="1F9558"/>
                </a:solidFill>
                <a:latin typeface="Avenir Black" panose="020B0803020203020204" pitchFamily="34" charset="0"/>
                <a:ea typeface="+mj-ea"/>
                <a:cs typeface="+mj-cs"/>
              </a:defRPr>
            </a:lvl1pPr>
          </a:lstStyle>
          <a:p>
            <a:r>
              <a:rPr lang="de-DE" sz="2800" spc="0" dirty="0"/>
              <a:t>URLs</a:t>
            </a:r>
          </a:p>
        </p:txBody>
      </p:sp>
      <p:pic>
        <p:nvPicPr>
          <p:cNvPr id="25" name="!!URL_amazon" descr="Ein Bild, das Text, Elektronik, Screenshot, Website enthält.&#10;&#10;KI-generierte Inhalte können fehlerhaft sein.">
            <a:extLst>
              <a:ext uri="{FF2B5EF4-FFF2-40B4-BE49-F238E27FC236}">
                <a16:creationId xmlns:a16="http://schemas.microsoft.com/office/drawing/2014/main" id="{13506DFF-F59E-CE5A-4F26-8089B96646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864" y="4996101"/>
            <a:ext cx="1360191" cy="1161881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7" name="!!URL_Wechselkurse" descr="Ein Bild, das Text, Screenshot, Zahl, Software enthält.&#10;&#10;KI-generierte Inhalte können fehlerhaft sein.">
            <a:extLst>
              <a:ext uri="{FF2B5EF4-FFF2-40B4-BE49-F238E27FC236}">
                <a16:creationId xmlns:a16="http://schemas.microsoft.com/office/drawing/2014/main" id="{B56A2812-4519-1571-BA84-D540FCC7E7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378" y="1177006"/>
            <a:ext cx="4489472" cy="4980976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3" name="!!PDFvorne" descr="Ein Bild, das Text, Screenshot, parallel, Zahl enthält.&#10;&#10;KI-generierte Inhalte können fehlerhaft sein.">
            <a:extLst>
              <a:ext uri="{FF2B5EF4-FFF2-40B4-BE49-F238E27FC236}">
                <a16:creationId xmlns:a16="http://schemas.microsoft.com/office/drawing/2014/main" id="{8414BCB6-3014-661D-577C-E76DF12F4D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948" y="1257594"/>
            <a:ext cx="1044025" cy="147502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9E4F6CA2-33D0-62FD-292C-E7D91F9C9237}"/>
              </a:ext>
            </a:extLst>
          </p:cNvPr>
          <p:cNvSpPr/>
          <p:nvPr/>
        </p:nvSpPr>
        <p:spPr>
          <a:xfrm>
            <a:off x="4432472" y="2959664"/>
            <a:ext cx="3436230" cy="129365"/>
          </a:xfrm>
          <a:prstGeom prst="rect">
            <a:avLst/>
          </a:prstGeom>
          <a:solidFill>
            <a:srgbClr val="107C41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FBFB3187-73F0-26B8-7177-7B121C300868}"/>
              </a:ext>
            </a:extLst>
          </p:cNvPr>
          <p:cNvSpPr/>
          <p:nvPr/>
        </p:nvSpPr>
        <p:spPr>
          <a:xfrm>
            <a:off x="4435647" y="4253908"/>
            <a:ext cx="3433055" cy="129365"/>
          </a:xfrm>
          <a:prstGeom prst="rect">
            <a:avLst/>
          </a:prstGeom>
          <a:solidFill>
            <a:srgbClr val="107C41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1DD971F-6092-5D26-38C3-735C2BA72E59}"/>
              </a:ext>
            </a:extLst>
          </p:cNvPr>
          <p:cNvSpPr/>
          <p:nvPr/>
        </p:nvSpPr>
        <p:spPr>
          <a:xfrm>
            <a:off x="4435647" y="4834933"/>
            <a:ext cx="3433055" cy="254592"/>
          </a:xfrm>
          <a:prstGeom prst="rect">
            <a:avLst/>
          </a:prstGeom>
          <a:solidFill>
            <a:srgbClr val="107C41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30693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>
            <a:extLst>
              <a:ext uri="{FF2B5EF4-FFF2-40B4-BE49-F238E27FC236}">
                <a16:creationId xmlns:a16="http://schemas.microsoft.com/office/drawing/2014/main" id="{A22C2271-F3EC-9469-623E-5A7EE4365060}"/>
              </a:ext>
            </a:extLst>
          </p:cNvPr>
          <p:cNvSpPr/>
          <p:nvPr/>
        </p:nvSpPr>
        <p:spPr>
          <a:xfrm>
            <a:off x="1587402" y="1181184"/>
            <a:ext cx="1045287" cy="147502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DF2" descr="Ein Bild, das Text, Screenshot, parallel, Zahl enthält.&#10;&#10;KI-generierte Inhalte können fehlerhaft sein.">
            <a:extLst>
              <a:ext uri="{FF2B5EF4-FFF2-40B4-BE49-F238E27FC236}">
                <a16:creationId xmlns:a16="http://schemas.microsoft.com/office/drawing/2014/main" id="{41C6999B-2881-E0FC-A079-D8CABD7A57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306" y="1219389"/>
            <a:ext cx="1044025" cy="147502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C462B5A-AF13-6AD4-50BD-87D8A89C0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Schwierige externe Daten einlesen</a:t>
            </a:r>
          </a:p>
        </p:txBody>
      </p:sp>
      <p:sp>
        <p:nvSpPr>
          <p:cNvPr id="15" name="Titel 3">
            <a:extLst>
              <a:ext uri="{FF2B5EF4-FFF2-40B4-BE49-F238E27FC236}">
                <a16:creationId xmlns:a16="http://schemas.microsoft.com/office/drawing/2014/main" id="{740C5A8E-AE17-9E45-FA3D-6F6335746040}"/>
              </a:ext>
            </a:extLst>
          </p:cNvPr>
          <p:cNvSpPr txBox="1">
            <a:spLocks/>
          </p:cNvSpPr>
          <p:nvPr/>
        </p:nvSpPr>
        <p:spPr>
          <a:xfrm>
            <a:off x="452831" y="1620029"/>
            <a:ext cx="1134571" cy="5149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 spc="-300" baseline="0">
                <a:ln>
                  <a:solidFill>
                    <a:sysClr val="windowText" lastClr="000000"/>
                  </a:solidFill>
                </a:ln>
                <a:solidFill>
                  <a:srgbClr val="1F9558"/>
                </a:solidFill>
                <a:latin typeface="Avenir Black" panose="020B0803020203020204" pitchFamily="34" charset="0"/>
                <a:ea typeface="+mj-ea"/>
                <a:cs typeface="+mj-cs"/>
              </a:defRPr>
            </a:lvl1pPr>
          </a:lstStyle>
          <a:p>
            <a:r>
              <a:rPr lang="de-DE" sz="2800" spc="0" dirty="0"/>
              <a:t>PDFs</a:t>
            </a:r>
          </a:p>
        </p:txBody>
      </p:sp>
      <p:pic>
        <p:nvPicPr>
          <p:cNvPr id="18" name="Grafik 17" descr="Ein Bild, das Text, Zahl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F627FEF9-4855-ADA2-2439-13C1FED167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402" y="2878219"/>
            <a:ext cx="1360190" cy="147502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0" name="Grafik 19" descr="Ein Bild, das Text, Zahl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EAA023D5-F6FD-BF44-59F8-491E8295B5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585" y="2934264"/>
            <a:ext cx="1360190" cy="147502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1" name="!!XLSXvorne" descr="Ein Bild, das Text, Zahl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FF8141D4-3DA4-3F3B-652A-9F34DDCD2D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768" y="2985611"/>
            <a:ext cx="1360190" cy="147502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2" name="Titel 3">
            <a:extLst>
              <a:ext uri="{FF2B5EF4-FFF2-40B4-BE49-F238E27FC236}">
                <a16:creationId xmlns:a16="http://schemas.microsoft.com/office/drawing/2014/main" id="{8BE5812D-C15D-CF6B-8BD6-3BE403C58EF7}"/>
              </a:ext>
            </a:extLst>
          </p:cNvPr>
          <p:cNvSpPr txBox="1">
            <a:spLocks/>
          </p:cNvSpPr>
          <p:nvPr/>
        </p:nvSpPr>
        <p:spPr>
          <a:xfrm>
            <a:off x="429239" y="3335006"/>
            <a:ext cx="1134571" cy="6735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 spc="-300" baseline="0">
                <a:ln>
                  <a:solidFill>
                    <a:sysClr val="windowText" lastClr="000000"/>
                  </a:solidFill>
                </a:ln>
                <a:solidFill>
                  <a:srgbClr val="1F9558"/>
                </a:solidFill>
                <a:latin typeface="Avenir Black" panose="020B0803020203020204" pitchFamily="34" charset="0"/>
                <a:ea typeface="+mj-ea"/>
                <a:cs typeface="+mj-cs"/>
              </a:defRPr>
            </a:lvl1pPr>
          </a:lstStyle>
          <a:p>
            <a:r>
              <a:rPr lang="de-DE" sz="2800" spc="0" dirty="0"/>
              <a:t>XLSX</a:t>
            </a:r>
          </a:p>
          <a:p>
            <a:r>
              <a:rPr lang="de-DE" sz="1600" spc="0" dirty="0"/>
              <a:t>SAP-Style</a:t>
            </a:r>
          </a:p>
        </p:txBody>
      </p:sp>
      <p:sp>
        <p:nvSpPr>
          <p:cNvPr id="23" name="Titel 3">
            <a:extLst>
              <a:ext uri="{FF2B5EF4-FFF2-40B4-BE49-F238E27FC236}">
                <a16:creationId xmlns:a16="http://schemas.microsoft.com/office/drawing/2014/main" id="{7B63049A-65C5-6BDC-E81B-FD3745D98AAD}"/>
              </a:ext>
            </a:extLst>
          </p:cNvPr>
          <p:cNvSpPr txBox="1">
            <a:spLocks/>
          </p:cNvSpPr>
          <p:nvPr/>
        </p:nvSpPr>
        <p:spPr>
          <a:xfrm>
            <a:off x="452831" y="5319566"/>
            <a:ext cx="990487" cy="5149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 spc="-300" baseline="0">
                <a:ln>
                  <a:solidFill>
                    <a:sysClr val="windowText" lastClr="000000"/>
                  </a:solidFill>
                </a:ln>
                <a:solidFill>
                  <a:srgbClr val="1F9558"/>
                </a:solidFill>
                <a:latin typeface="Avenir Black" panose="020B0803020203020204" pitchFamily="34" charset="0"/>
                <a:ea typeface="+mj-ea"/>
                <a:cs typeface="+mj-cs"/>
              </a:defRPr>
            </a:lvl1pPr>
          </a:lstStyle>
          <a:p>
            <a:r>
              <a:rPr lang="de-DE" sz="2800" spc="0" dirty="0"/>
              <a:t>URLs</a:t>
            </a:r>
          </a:p>
        </p:txBody>
      </p:sp>
      <p:pic>
        <p:nvPicPr>
          <p:cNvPr id="25" name="!!URL_amazon" descr="Ein Bild, das Text, Elektronik, Screenshot, Website enthält.&#10;&#10;KI-generierte Inhalte können fehlerhaft sein.">
            <a:extLst>
              <a:ext uri="{FF2B5EF4-FFF2-40B4-BE49-F238E27FC236}">
                <a16:creationId xmlns:a16="http://schemas.microsoft.com/office/drawing/2014/main" id="{13506DFF-F59E-CE5A-4F26-8089B96646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837" y="1257594"/>
            <a:ext cx="5964395" cy="5094812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7" name="!!URL_Wechselkurse" descr="Ein Bild, das Text, Screenshot, Zahl, Software enthält.&#10;&#10;KI-generierte Inhalte können fehlerhaft sein.">
            <a:extLst>
              <a:ext uri="{FF2B5EF4-FFF2-40B4-BE49-F238E27FC236}">
                <a16:creationId xmlns:a16="http://schemas.microsoft.com/office/drawing/2014/main" id="{B56A2812-4519-1571-BA84-D540FCC7E7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944" y="4832971"/>
            <a:ext cx="1341296" cy="1488140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3" name="!!PDFvorne" descr="Ein Bild, das Text, Screenshot, parallel, Zahl enthält.&#10;&#10;KI-generierte Inhalte können fehlerhaft sein.">
            <a:extLst>
              <a:ext uri="{FF2B5EF4-FFF2-40B4-BE49-F238E27FC236}">
                <a16:creationId xmlns:a16="http://schemas.microsoft.com/office/drawing/2014/main" id="{8414BCB6-3014-661D-577C-E76DF12F4D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948" y="1257594"/>
            <a:ext cx="1044025" cy="147502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7D792D37-58E2-55C5-0246-ED52C31BFF92}"/>
              </a:ext>
            </a:extLst>
          </p:cNvPr>
          <p:cNvSpPr/>
          <p:nvPr/>
        </p:nvSpPr>
        <p:spPr>
          <a:xfrm>
            <a:off x="4871010" y="5908138"/>
            <a:ext cx="1875023" cy="412973"/>
          </a:xfrm>
          <a:prstGeom prst="rect">
            <a:avLst/>
          </a:prstGeom>
          <a:solidFill>
            <a:srgbClr val="107C41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7533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24A2DCD0-1427-D96E-CE3E-67A75AB1ABD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000" y="0"/>
            <a:ext cx="10287000" cy="6857999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5CC107E5-1586-37CB-9F48-CC7CA0F3625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2" y="0"/>
            <a:ext cx="2356703" cy="6858000"/>
          </a:xfrm>
          <a:prstGeom prst="rect">
            <a:avLst/>
          </a:prstGeom>
          <a:gradFill>
            <a:gsLst>
              <a:gs pos="0">
                <a:srgbClr val="363E17"/>
              </a:gs>
              <a:gs pos="87163">
                <a:srgbClr val="151809"/>
              </a:gs>
              <a:gs pos="67000">
                <a:srgbClr val="363E17"/>
              </a:gs>
              <a:gs pos="100000">
                <a:schemeClr val="tx1">
                  <a:lumMod val="100000"/>
                  <a:alpha val="16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Legende: mit gebogener Linie mit Rahmen und Akzentuierungsbalken 4">
            <a:extLst>
              <a:ext uri="{FF2B5EF4-FFF2-40B4-BE49-F238E27FC236}">
                <a16:creationId xmlns:a16="http://schemas.microsoft.com/office/drawing/2014/main" id="{8B68BD97-9676-4690-4A31-36A49D2BCE27}"/>
              </a:ext>
            </a:extLst>
          </p:cNvPr>
          <p:cNvSpPr/>
          <p:nvPr/>
        </p:nvSpPr>
        <p:spPr>
          <a:xfrm flipH="1">
            <a:off x="204248" y="207389"/>
            <a:ext cx="2762050" cy="1791740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41229"/>
              <a:gd name="adj6" fmla="val -167345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Lorenz Hölscher</a:t>
            </a:r>
          </a:p>
          <a:p>
            <a:r>
              <a:rPr lang="de-D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Datenbank-Entwickler, Access-Coach, VBA-Programmierer, Buch-Autor, Video-Trainer, </a:t>
            </a:r>
            <a:br>
              <a:rPr lang="de-D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Ex-Architekt</a:t>
            </a:r>
          </a:p>
        </p:txBody>
      </p:sp>
      <p:sp>
        <p:nvSpPr>
          <p:cNvPr id="6" name="!!TheGridfather">
            <a:extLst>
              <a:ext uri="{FF2B5EF4-FFF2-40B4-BE49-F238E27FC236}">
                <a16:creationId xmlns:a16="http://schemas.microsoft.com/office/drawing/2014/main" id="{B6D98CF2-DC0B-5B05-3458-F325A2924241}"/>
              </a:ext>
            </a:extLst>
          </p:cNvPr>
          <p:cNvSpPr/>
          <p:nvPr/>
        </p:nvSpPr>
        <p:spPr>
          <a:xfrm flipH="1">
            <a:off x="204244" y="2212549"/>
            <a:ext cx="2762054" cy="1216451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82351"/>
              <a:gd name="adj6" fmla="val -65192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de-DE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GridFather</a:t>
            </a:r>
            <a:endParaRPr lang="de-D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 ein </a:t>
            </a:r>
            <a:r>
              <a:rPr lang="de-DE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Grid</a:t>
            </a:r>
            <a:r>
              <a:rPr lang="de-D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mehr kann als Access-Datenblätter oder -Tabellen</a:t>
            </a:r>
          </a:p>
        </p:txBody>
      </p:sp>
      <p:sp>
        <p:nvSpPr>
          <p:cNvPr id="8" name="!!SheetHappens">
            <a:extLst>
              <a:ext uri="{FF2B5EF4-FFF2-40B4-BE49-F238E27FC236}">
                <a16:creationId xmlns:a16="http://schemas.microsoft.com/office/drawing/2014/main" id="{58F9301F-813B-4EC6-DD02-4EBF511B729E}"/>
              </a:ext>
            </a:extLst>
          </p:cNvPr>
          <p:cNvSpPr/>
          <p:nvPr/>
        </p:nvSpPr>
        <p:spPr>
          <a:xfrm flipH="1">
            <a:off x="204244" y="3744798"/>
            <a:ext cx="2762054" cy="1489927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45006"/>
              <a:gd name="adj6" fmla="val -25282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Sheet </a:t>
            </a:r>
            <a:r>
              <a:rPr lang="de-DE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happens</a:t>
            </a:r>
            <a:endParaRPr lang="de-D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Wie </a:t>
            </a:r>
            <a:r>
              <a:rPr lang="de-DE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PowerQuery</a:t>
            </a:r>
            <a:r>
              <a:rPr lang="de-D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den Zugriff auf externe Daten deutlich vereinfacht – oder auch nicht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E621842C-3FF3-F20F-33E6-C4A653BFC472}"/>
              </a:ext>
            </a:extLst>
          </p:cNvPr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46810" y1="43359" x2="46810" y2="59766"/>
                        <a14:foregroundMark x1="47201" y1="42188" x2="48103" y2="57429"/>
                        <a14:foregroundMark x1="44868" y1="54236" x2="44727" y2="55566"/>
                        <a14:foregroundMark x1="46159" y1="42090" x2="45606" y2="47292"/>
                        <a14:foregroundMark x1="45235" y1="53643" x2="44727" y2="57129"/>
                        <a14:foregroundMark x1="46094" y1="47754" x2="45725" y2="50282"/>
                        <a14:foregroundMark x1="44727" y1="57129" x2="44727" y2="57129"/>
                        <a14:foregroundMark x1="45898" y1="42188" x2="45833" y2="45215"/>
                        <a14:foregroundMark x1="49023" y1="57910" x2="49023" y2="67773"/>
                        <a14:foregroundMark x1="44986" y1="50360" x2="44727" y2="53809"/>
                        <a14:foregroundMark x1="45247" y1="46875" x2="45076" y2="49150"/>
                        <a14:foregroundMark x1="49479" y1="57910" x2="48568" y2="55273"/>
                        <a14:foregroundMark x1="48893" y1="58398" x2="48763" y2="57324"/>
                        <a14:foregroundMark x1="49479" y1="62402" x2="49479" y2="59570"/>
                        <a14:foregroundMark x1="48893" y1="58496" x2="48633" y2="55957"/>
                        <a14:backgroundMark x1="60026" y1="23926" x2="63997" y2="72461"/>
                        <a14:backgroundMark x1="57161" y1="75098" x2="80729" y2="65527"/>
                        <a14:backgroundMark x1="80729" y1="65527" x2="80729" y2="65527"/>
                        <a14:backgroundMark x1="48690" y1="56056" x2="48711" y2="57910"/>
                        <a14:backgroundMark x1="44466" y1="48926" x2="44271" y2="50098"/>
                        <a14:backgroundMark x1="44271" y1="51758" x2="44076" y2="533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000" y="-1"/>
            <a:ext cx="10287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393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feil3a">
            <a:extLst>
              <a:ext uri="{FF2B5EF4-FFF2-40B4-BE49-F238E27FC236}">
                <a16:creationId xmlns:a16="http://schemas.microsoft.com/office/drawing/2014/main" id="{FBAEC9F1-BE61-0571-1CE2-1642AE15CF30}"/>
              </a:ext>
            </a:extLst>
          </p:cNvPr>
          <p:cNvSpPr/>
          <p:nvPr/>
        </p:nvSpPr>
        <p:spPr>
          <a:xfrm>
            <a:off x="3532764" y="5254343"/>
            <a:ext cx="2057438" cy="359326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Wechselkurse</a:t>
            </a:r>
          </a:p>
        </p:txBody>
      </p:sp>
      <p:sp>
        <p:nvSpPr>
          <p:cNvPr id="34" name="Pfeil1a">
            <a:extLst>
              <a:ext uri="{FF2B5EF4-FFF2-40B4-BE49-F238E27FC236}">
                <a16:creationId xmlns:a16="http://schemas.microsoft.com/office/drawing/2014/main" id="{A8FD4ED6-B5B9-2CC9-3AEA-A8741D3CE742}"/>
              </a:ext>
            </a:extLst>
          </p:cNvPr>
          <p:cNvSpPr/>
          <p:nvPr/>
        </p:nvSpPr>
        <p:spPr>
          <a:xfrm>
            <a:off x="2671850" y="1675007"/>
            <a:ext cx="2918352" cy="359326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Datenzeilen</a:t>
            </a:r>
          </a:p>
        </p:txBody>
      </p:sp>
      <p:sp>
        <p:nvSpPr>
          <p:cNvPr id="29" name="Pfeil1a">
            <a:extLst>
              <a:ext uri="{FF2B5EF4-FFF2-40B4-BE49-F238E27FC236}">
                <a16:creationId xmlns:a16="http://schemas.microsoft.com/office/drawing/2014/main" id="{BD558DBB-4AF9-6076-6905-27CC1AA9A209}"/>
              </a:ext>
            </a:extLst>
          </p:cNvPr>
          <p:cNvSpPr/>
          <p:nvPr/>
        </p:nvSpPr>
        <p:spPr>
          <a:xfrm>
            <a:off x="2599848" y="1277191"/>
            <a:ext cx="2990354" cy="359326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Kopfdaten</a:t>
            </a:r>
          </a:p>
        </p:txBody>
      </p:sp>
      <p:sp>
        <p:nvSpPr>
          <p:cNvPr id="30" name="Pfeil2a">
            <a:extLst>
              <a:ext uri="{FF2B5EF4-FFF2-40B4-BE49-F238E27FC236}">
                <a16:creationId xmlns:a16="http://schemas.microsoft.com/office/drawing/2014/main" id="{A434CCA9-8B5D-4C1D-7F5F-8DD4041C533A}"/>
              </a:ext>
            </a:extLst>
          </p:cNvPr>
          <p:cNvSpPr/>
          <p:nvPr/>
        </p:nvSpPr>
        <p:spPr>
          <a:xfrm>
            <a:off x="2671850" y="3235022"/>
            <a:ext cx="2918352" cy="359326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Datenzeilen</a:t>
            </a:r>
          </a:p>
        </p:txBody>
      </p:sp>
      <p:sp>
        <p:nvSpPr>
          <p:cNvPr id="31" name="Pfeil3a">
            <a:extLst>
              <a:ext uri="{FF2B5EF4-FFF2-40B4-BE49-F238E27FC236}">
                <a16:creationId xmlns:a16="http://schemas.microsoft.com/office/drawing/2014/main" id="{1E91AABB-2539-DCE2-052C-A056F3A1D6A5}"/>
              </a:ext>
            </a:extLst>
          </p:cNvPr>
          <p:cNvSpPr/>
          <p:nvPr/>
        </p:nvSpPr>
        <p:spPr>
          <a:xfrm>
            <a:off x="3532764" y="4857810"/>
            <a:ext cx="2057438" cy="359326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err="1">
                <a:solidFill>
                  <a:schemeClr val="tx1"/>
                </a:solidFill>
              </a:rPr>
              <a:t>amazon</a:t>
            </a:r>
            <a:endParaRPr lang="de-DE" sz="1400" dirty="0">
              <a:solidFill>
                <a:schemeClr val="tx1"/>
              </a:solidFill>
            </a:endParaRPr>
          </a:p>
        </p:txBody>
      </p:sp>
      <p:sp>
        <p:nvSpPr>
          <p:cNvPr id="17" name="Pfeil3c">
            <a:extLst>
              <a:ext uri="{FF2B5EF4-FFF2-40B4-BE49-F238E27FC236}">
                <a16:creationId xmlns:a16="http://schemas.microsoft.com/office/drawing/2014/main" id="{3F225F15-D4FD-EEDF-A4C7-BD88439779FB}"/>
              </a:ext>
            </a:extLst>
          </p:cNvPr>
          <p:cNvSpPr/>
          <p:nvPr/>
        </p:nvSpPr>
        <p:spPr>
          <a:xfrm rot="19643089">
            <a:off x="6690503" y="4806044"/>
            <a:ext cx="2929924" cy="359326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Pfeil2c">
            <a:extLst>
              <a:ext uri="{FF2B5EF4-FFF2-40B4-BE49-F238E27FC236}">
                <a16:creationId xmlns:a16="http://schemas.microsoft.com/office/drawing/2014/main" id="{1CBA1301-D342-4618-8265-405F790C10E4}"/>
              </a:ext>
            </a:extLst>
          </p:cNvPr>
          <p:cNvSpPr/>
          <p:nvPr/>
        </p:nvSpPr>
        <p:spPr>
          <a:xfrm>
            <a:off x="6478827" y="3748799"/>
            <a:ext cx="2845344" cy="359326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Pfeil1c">
            <a:extLst>
              <a:ext uri="{FF2B5EF4-FFF2-40B4-BE49-F238E27FC236}">
                <a16:creationId xmlns:a16="http://schemas.microsoft.com/office/drawing/2014/main" id="{73625123-927A-F481-3924-2004A9BF58FB}"/>
              </a:ext>
            </a:extLst>
          </p:cNvPr>
          <p:cNvSpPr/>
          <p:nvPr/>
        </p:nvSpPr>
        <p:spPr>
          <a:xfrm rot="1930448">
            <a:off x="6504698" y="2659598"/>
            <a:ext cx="3134410" cy="359326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Access" descr="Ein Bild, das Screenshot, Grafiken, rot, Symbol enthält.&#10;&#10;KI-generierte Inhalte können fehlerhaft sein.">
            <a:hlinkClick r:id="rId3" action="ppaction://hlinkfile"/>
            <a:extLst>
              <a:ext uri="{FF2B5EF4-FFF2-40B4-BE49-F238E27FC236}">
                <a16:creationId xmlns:a16="http://schemas.microsoft.com/office/drawing/2014/main" id="{0F21A3A4-17A6-546A-7B33-6F7F277F78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2691" y="3407506"/>
            <a:ext cx="1062522" cy="1038213"/>
          </a:xfrm>
          <a:prstGeom prst="rect">
            <a:avLst/>
          </a:prstGeom>
        </p:spPr>
      </p:pic>
      <p:pic>
        <p:nvPicPr>
          <p:cNvPr id="8" name="XL1" descr="Ein Bild, das Symbol, Screenshot, Grün, Grafiken enthält.&#10;&#10;KI-generierte Inhalte können fehlerhaft sein.">
            <a:extLst>
              <a:ext uri="{FF2B5EF4-FFF2-40B4-BE49-F238E27FC236}">
                <a16:creationId xmlns:a16="http://schemas.microsoft.com/office/drawing/2014/main" id="{83BB06D4-5F93-B7A7-6158-62465076B2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550" y="1755215"/>
            <a:ext cx="1115168" cy="1038213"/>
          </a:xfrm>
          <a:prstGeom prst="rect">
            <a:avLst/>
          </a:prstGeom>
        </p:spPr>
      </p:pic>
      <p:sp>
        <p:nvSpPr>
          <p:cNvPr id="35" name="Pfeil1b">
            <a:extLst>
              <a:ext uri="{FF2B5EF4-FFF2-40B4-BE49-F238E27FC236}">
                <a16:creationId xmlns:a16="http://schemas.microsoft.com/office/drawing/2014/main" id="{46C3002C-AE6A-AFAA-4A65-AE2FFF4F1BD4}"/>
              </a:ext>
            </a:extLst>
          </p:cNvPr>
          <p:cNvSpPr/>
          <p:nvPr/>
        </p:nvSpPr>
        <p:spPr>
          <a:xfrm>
            <a:off x="5715122" y="1162616"/>
            <a:ext cx="1115168" cy="669553"/>
          </a:xfrm>
          <a:custGeom>
            <a:avLst/>
            <a:gdLst>
              <a:gd name="connsiteX0" fmla="*/ 358817 w 1115168"/>
              <a:gd name="connsiteY0" fmla="*/ 0 h 669553"/>
              <a:gd name="connsiteX1" fmla="*/ 605447 w 1115168"/>
              <a:gd name="connsiteY1" fmla="*/ 0 h 669553"/>
              <a:gd name="connsiteX2" fmla="*/ 958881 w 1115168"/>
              <a:gd name="connsiteY2" fmla="*/ 288252 h 669553"/>
              <a:gd name="connsiteX3" fmla="*/ 989671 w 1115168"/>
              <a:gd name="connsiteY3" fmla="*/ 369071 h 669553"/>
              <a:gd name="connsiteX4" fmla="*/ 1115168 w 1115168"/>
              <a:gd name="connsiteY4" fmla="*/ 369071 h 669553"/>
              <a:gd name="connsiteX5" fmla="*/ 912084 w 1115168"/>
              <a:gd name="connsiteY5" fmla="*/ 669553 h 669553"/>
              <a:gd name="connsiteX6" fmla="*/ 617543 w 1115168"/>
              <a:gd name="connsiteY6" fmla="*/ 369071 h 669553"/>
              <a:gd name="connsiteX7" fmla="*/ 743041 w 1115168"/>
              <a:gd name="connsiteY7" fmla="*/ 369071 h 669553"/>
              <a:gd name="connsiteX8" fmla="*/ 706872 w 1115168"/>
              <a:gd name="connsiteY8" fmla="*/ 277788 h 669553"/>
              <a:gd name="connsiteX9" fmla="*/ 693577 w 1115168"/>
              <a:gd name="connsiteY9" fmla="*/ 251923 h 669553"/>
              <a:gd name="connsiteX10" fmla="*/ 662154 w 1115168"/>
              <a:gd name="connsiteY10" fmla="*/ 196893 h 669553"/>
              <a:gd name="connsiteX11" fmla="*/ 645081 w 1115168"/>
              <a:gd name="connsiteY11" fmla="*/ 171736 h 669553"/>
              <a:gd name="connsiteX12" fmla="*/ 608355 w 1115168"/>
              <a:gd name="connsiteY12" fmla="*/ 126221 h 669553"/>
              <a:gd name="connsiteX13" fmla="*/ 591367 w 1115168"/>
              <a:gd name="connsiteY13" fmla="*/ 107298 h 669553"/>
              <a:gd name="connsiteX14" fmla="*/ 532597 w 1115168"/>
              <a:gd name="connsiteY14" fmla="*/ 57119 h 669553"/>
              <a:gd name="connsiteX15" fmla="*/ 481694 w 1115168"/>
              <a:gd name="connsiteY15" fmla="*/ 28396 h 669553"/>
              <a:gd name="connsiteX16" fmla="*/ 416709 w 1115168"/>
              <a:gd name="connsiteY16" fmla="*/ 67918 h 669553"/>
              <a:gd name="connsiteX17" fmla="*/ 416707 w 1115168"/>
              <a:gd name="connsiteY17" fmla="*/ 67919 h 669553"/>
              <a:gd name="connsiteX18" fmla="*/ 360833 w 1115168"/>
              <a:gd name="connsiteY18" fmla="*/ 119426 h 669553"/>
              <a:gd name="connsiteX19" fmla="*/ 344265 w 1115168"/>
              <a:gd name="connsiteY19" fmla="*/ 139638 h 669553"/>
              <a:gd name="connsiteX20" fmla="*/ 311056 w 1115168"/>
              <a:gd name="connsiteY20" fmla="*/ 182695 h 669553"/>
              <a:gd name="connsiteX21" fmla="*/ 293953 w 1115168"/>
              <a:gd name="connsiteY21" fmla="*/ 210285 h 669553"/>
              <a:gd name="connsiteX22" fmla="*/ 268002 w 1115168"/>
              <a:gd name="connsiteY22" fmla="*/ 256495 h 669553"/>
              <a:gd name="connsiteX23" fmla="*/ 252851 w 1115168"/>
              <a:gd name="connsiteY23" fmla="*/ 288845 h 669553"/>
              <a:gd name="connsiteX24" fmla="*/ 247628 w 1115168"/>
              <a:gd name="connsiteY24" fmla="*/ 301781 h 669553"/>
              <a:gd name="connsiteX25" fmla="*/ 0 w 1115168"/>
              <a:gd name="connsiteY25" fmla="*/ 301781 h 669553"/>
              <a:gd name="connsiteX26" fmla="*/ 2294 w 1115168"/>
              <a:gd name="connsiteY26" fmla="*/ 295200 h 669553"/>
              <a:gd name="connsiteX27" fmla="*/ 10662 w 1115168"/>
              <a:gd name="connsiteY27" fmla="*/ 279404 h 669553"/>
              <a:gd name="connsiteX28" fmla="*/ 19365 w 1115168"/>
              <a:gd name="connsiteY28" fmla="*/ 258624 h 669553"/>
              <a:gd name="connsiteX29" fmla="*/ 34034 w 1115168"/>
              <a:gd name="connsiteY29" fmla="*/ 235291 h 669553"/>
              <a:gd name="connsiteX30" fmla="*/ 54795 w 1115168"/>
              <a:gd name="connsiteY30" fmla="*/ 196108 h 669553"/>
              <a:gd name="connsiteX31" fmla="*/ 74949 w 1115168"/>
              <a:gd name="connsiteY31" fmla="*/ 170213 h 669553"/>
              <a:gd name="connsiteX32" fmla="*/ 87950 w 1115168"/>
              <a:gd name="connsiteY32" fmla="*/ 149533 h 669553"/>
              <a:gd name="connsiteX33" fmla="*/ 112700 w 1115168"/>
              <a:gd name="connsiteY33" fmla="*/ 121708 h 669553"/>
              <a:gd name="connsiteX34" fmla="*/ 118427 w 1115168"/>
              <a:gd name="connsiteY34" fmla="*/ 114349 h 669553"/>
              <a:gd name="connsiteX35" fmla="*/ 121723 w 1115168"/>
              <a:gd name="connsiteY35" fmla="*/ 111563 h 669553"/>
              <a:gd name="connsiteX36" fmla="*/ 127070 w 1115168"/>
              <a:gd name="connsiteY36" fmla="*/ 105551 h 669553"/>
              <a:gd name="connsiteX37" fmla="*/ 168825 w 1115168"/>
              <a:gd name="connsiteY37" fmla="*/ 68904 h 669553"/>
              <a:gd name="connsiteX38" fmla="*/ 184355 w 1115168"/>
              <a:gd name="connsiteY38" fmla="*/ 58622 h 669553"/>
              <a:gd name="connsiteX39" fmla="*/ 191460 w 1115168"/>
              <a:gd name="connsiteY39" fmla="*/ 52617 h 669553"/>
              <a:gd name="connsiteX40" fmla="*/ 198750 w 1115168"/>
              <a:gd name="connsiteY40" fmla="*/ 49093 h 669553"/>
              <a:gd name="connsiteX41" fmla="*/ 212776 w 1115168"/>
              <a:gd name="connsiteY41" fmla="*/ 39808 h 669553"/>
              <a:gd name="connsiteX42" fmla="*/ 258483 w 1115168"/>
              <a:gd name="connsiteY42" fmla="*/ 18483 h 669553"/>
              <a:gd name="connsiteX43" fmla="*/ 267165 w 1115168"/>
              <a:gd name="connsiteY43" fmla="*/ 16021 h 669553"/>
              <a:gd name="connsiteX44" fmla="*/ 272167 w 1115168"/>
              <a:gd name="connsiteY44" fmla="*/ 13603 h 669553"/>
              <a:gd name="connsiteX45" fmla="*/ 280062 w 1115168"/>
              <a:gd name="connsiteY45" fmla="*/ 12363 h 669553"/>
              <a:gd name="connsiteX46" fmla="*/ 305510 w 1115168"/>
              <a:gd name="connsiteY46" fmla="*/ 5147 h 669553"/>
              <a:gd name="connsiteX47" fmla="*/ 353416 w 1115168"/>
              <a:gd name="connsiteY47" fmla="*/ 19 h 669553"/>
              <a:gd name="connsiteX48" fmla="*/ 356670 w 1115168"/>
              <a:gd name="connsiteY48" fmla="*/ 337 h 669553"/>
              <a:gd name="connsiteX49" fmla="*/ 358817 w 1115168"/>
              <a:gd name="connsiteY49" fmla="*/ 0 h 669553"/>
              <a:gd name="connsiteX50" fmla="*/ 363015 w 1115168"/>
              <a:gd name="connsiteY50" fmla="*/ 958 h 669553"/>
              <a:gd name="connsiteX51" fmla="*/ 406466 w 1115168"/>
              <a:gd name="connsiteY51" fmla="*/ 5207 h 669553"/>
              <a:gd name="connsiteX52" fmla="*/ 358817 w 1115168"/>
              <a:gd name="connsiteY52" fmla="*/ 0 h 669553"/>
              <a:gd name="connsiteX53" fmla="*/ 418472 w 1115168"/>
              <a:gd name="connsiteY53" fmla="*/ 6519 h 669553"/>
              <a:gd name="connsiteX54" fmla="*/ 479846 w 1115168"/>
              <a:gd name="connsiteY54" fmla="*/ 27354 h 669553"/>
              <a:gd name="connsiteX55" fmla="*/ 477181 w 1115168"/>
              <a:gd name="connsiteY55" fmla="*/ 25850 h 669553"/>
              <a:gd name="connsiteX56" fmla="*/ 419013 w 1115168"/>
              <a:gd name="connsiteY56" fmla="*/ 6579 h 669553"/>
              <a:gd name="connsiteX57" fmla="*/ 418472 w 1115168"/>
              <a:gd name="connsiteY57" fmla="*/ 6519 h 669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115168" h="669553">
                <a:moveTo>
                  <a:pt x="358817" y="0"/>
                </a:moveTo>
                <a:lnTo>
                  <a:pt x="605447" y="0"/>
                </a:lnTo>
                <a:cubicBezTo>
                  <a:pt x="747707" y="0"/>
                  <a:pt x="879321" y="109342"/>
                  <a:pt x="958881" y="288252"/>
                </a:cubicBezTo>
                <a:cubicBezTo>
                  <a:pt x="970247" y="313811"/>
                  <a:pt x="980551" y="340789"/>
                  <a:pt x="989671" y="369071"/>
                </a:cubicBezTo>
                <a:lnTo>
                  <a:pt x="1115168" y="369071"/>
                </a:lnTo>
                <a:lnTo>
                  <a:pt x="912084" y="669553"/>
                </a:lnTo>
                <a:lnTo>
                  <a:pt x="617543" y="369071"/>
                </a:lnTo>
                <a:lnTo>
                  <a:pt x="743041" y="369071"/>
                </a:lnTo>
                <a:lnTo>
                  <a:pt x="706872" y="277788"/>
                </a:lnTo>
                <a:lnTo>
                  <a:pt x="693577" y="251923"/>
                </a:lnTo>
                <a:lnTo>
                  <a:pt x="662154" y="196893"/>
                </a:lnTo>
                <a:lnTo>
                  <a:pt x="645081" y="171736"/>
                </a:lnTo>
                <a:lnTo>
                  <a:pt x="608355" y="126221"/>
                </a:lnTo>
                <a:lnTo>
                  <a:pt x="591367" y="107298"/>
                </a:lnTo>
                <a:lnTo>
                  <a:pt x="532597" y="57119"/>
                </a:lnTo>
                <a:lnTo>
                  <a:pt x="481694" y="28396"/>
                </a:lnTo>
                <a:lnTo>
                  <a:pt x="416709" y="67918"/>
                </a:lnTo>
                <a:lnTo>
                  <a:pt x="416707" y="67919"/>
                </a:lnTo>
                <a:lnTo>
                  <a:pt x="360833" y="119426"/>
                </a:lnTo>
                <a:lnTo>
                  <a:pt x="344265" y="139638"/>
                </a:lnTo>
                <a:lnTo>
                  <a:pt x="311056" y="182695"/>
                </a:lnTo>
                <a:lnTo>
                  <a:pt x="293953" y="210285"/>
                </a:lnTo>
                <a:lnTo>
                  <a:pt x="268002" y="256495"/>
                </a:lnTo>
                <a:lnTo>
                  <a:pt x="252851" y="288845"/>
                </a:lnTo>
                <a:lnTo>
                  <a:pt x="247628" y="301781"/>
                </a:lnTo>
                <a:lnTo>
                  <a:pt x="0" y="301781"/>
                </a:lnTo>
                <a:lnTo>
                  <a:pt x="2294" y="295200"/>
                </a:lnTo>
                <a:lnTo>
                  <a:pt x="10662" y="279404"/>
                </a:lnTo>
                <a:lnTo>
                  <a:pt x="19365" y="258624"/>
                </a:lnTo>
                <a:lnTo>
                  <a:pt x="34034" y="235291"/>
                </a:lnTo>
                <a:lnTo>
                  <a:pt x="54795" y="196108"/>
                </a:lnTo>
                <a:lnTo>
                  <a:pt x="74949" y="170213"/>
                </a:lnTo>
                <a:lnTo>
                  <a:pt x="87950" y="149533"/>
                </a:lnTo>
                <a:lnTo>
                  <a:pt x="112700" y="121708"/>
                </a:lnTo>
                <a:lnTo>
                  <a:pt x="118427" y="114349"/>
                </a:lnTo>
                <a:lnTo>
                  <a:pt x="121723" y="111563"/>
                </a:lnTo>
                <a:lnTo>
                  <a:pt x="127070" y="105551"/>
                </a:lnTo>
                <a:cubicBezTo>
                  <a:pt x="140574" y="92101"/>
                  <a:pt x="154516" y="79873"/>
                  <a:pt x="168825" y="68904"/>
                </a:cubicBezTo>
                <a:lnTo>
                  <a:pt x="184355" y="58622"/>
                </a:lnTo>
                <a:lnTo>
                  <a:pt x="191460" y="52617"/>
                </a:lnTo>
                <a:lnTo>
                  <a:pt x="198750" y="49093"/>
                </a:lnTo>
                <a:lnTo>
                  <a:pt x="212776" y="39808"/>
                </a:lnTo>
                <a:cubicBezTo>
                  <a:pt x="227743" y="31392"/>
                  <a:pt x="243003" y="24272"/>
                  <a:pt x="258483" y="18483"/>
                </a:cubicBezTo>
                <a:lnTo>
                  <a:pt x="267165" y="16021"/>
                </a:lnTo>
                <a:lnTo>
                  <a:pt x="272167" y="13603"/>
                </a:lnTo>
                <a:lnTo>
                  <a:pt x="280062" y="12363"/>
                </a:lnTo>
                <a:lnTo>
                  <a:pt x="305510" y="5147"/>
                </a:lnTo>
                <a:cubicBezTo>
                  <a:pt x="321356" y="2058"/>
                  <a:pt x="337349" y="336"/>
                  <a:pt x="353416" y="19"/>
                </a:cubicBezTo>
                <a:lnTo>
                  <a:pt x="356670" y="337"/>
                </a:lnTo>
                <a:lnTo>
                  <a:pt x="358817" y="0"/>
                </a:lnTo>
                <a:lnTo>
                  <a:pt x="363015" y="958"/>
                </a:lnTo>
                <a:lnTo>
                  <a:pt x="406466" y="5207"/>
                </a:lnTo>
                <a:lnTo>
                  <a:pt x="358817" y="0"/>
                </a:lnTo>
                <a:close/>
                <a:moveTo>
                  <a:pt x="418472" y="6519"/>
                </a:moveTo>
                <a:lnTo>
                  <a:pt x="479846" y="27354"/>
                </a:lnTo>
                <a:lnTo>
                  <a:pt x="477181" y="25850"/>
                </a:lnTo>
                <a:cubicBezTo>
                  <a:pt x="458210" y="17388"/>
                  <a:pt x="438781" y="10926"/>
                  <a:pt x="419013" y="6579"/>
                </a:cubicBezTo>
                <a:lnTo>
                  <a:pt x="418472" y="651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PQ1" descr="Ein Bild, das Symbol, Grün, Grafiken, Logo enthält.&#10;&#10;KI-generierte Inhalte können fehlerhaft sein.">
            <a:extLst>
              <a:ext uri="{FF2B5EF4-FFF2-40B4-BE49-F238E27FC236}">
                <a16:creationId xmlns:a16="http://schemas.microsoft.com/office/drawing/2014/main" id="{EBDA188A-2DB1-B346-6AB6-57E3880AD7F3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951" y="1441221"/>
            <a:ext cx="497470" cy="487743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C462B5A-AF13-6AD4-50BD-87D8A89C0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Schwierige externe Daten einlesen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A22C2271-F3EC-9469-623E-5A7EE4365060}"/>
              </a:ext>
            </a:extLst>
          </p:cNvPr>
          <p:cNvSpPr/>
          <p:nvPr/>
        </p:nvSpPr>
        <p:spPr>
          <a:xfrm>
            <a:off x="1587402" y="1181184"/>
            <a:ext cx="1045287" cy="147502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95B18CAE-AC1B-6E6B-D321-7E1F456A09C5}"/>
              </a:ext>
            </a:extLst>
          </p:cNvPr>
          <p:cNvSpPr/>
          <p:nvPr/>
        </p:nvSpPr>
        <p:spPr>
          <a:xfrm>
            <a:off x="1632675" y="1219389"/>
            <a:ext cx="1045287" cy="147502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2" name="!!PDFvorne" descr="Ein Bild, das Text, Screenshot, parallel, Zahl enthält.&#10;&#10;KI-generierte Inhalte können fehlerhaft sein.">
            <a:extLst>
              <a:ext uri="{FF2B5EF4-FFF2-40B4-BE49-F238E27FC236}">
                <a16:creationId xmlns:a16="http://schemas.microsoft.com/office/drawing/2014/main" id="{AEE9D46E-2788-33DE-C530-D8FDD727D9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948" y="1257594"/>
            <a:ext cx="1044025" cy="147502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5" name="Titel 3">
            <a:extLst>
              <a:ext uri="{FF2B5EF4-FFF2-40B4-BE49-F238E27FC236}">
                <a16:creationId xmlns:a16="http://schemas.microsoft.com/office/drawing/2014/main" id="{740C5A8E-AE17-9E45-FA3D-6F6335746040}"/>
              </a:ext>
            </a:extLst>
          </p:cNvPr>
          <p:cNvSpPr txBox="1">
            <a:spLocks/>
          </p:cNvSpPr>
          <p:nvPr/>
        </p:nvSpPr>
        <p:spPr>
          <a:xfrm>
            <a:off x="452831" y="1620029"/>
            <a:ext cx="1134571" cy="5149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 spc="-300" baseline="0">
                <a:ln>
                  <a:solidFill>
                    <a:sysClr val="windowText" lastClr="000000"/>
                  </a:solidFill>
                </a:ln>
                <a:solidFill>
                  <a:srgbClr val="1F9558"/>
                </a:solidFill>
                <a:latin typeface="Avenir Black" panose="020B0803020203020204" pitchFamily="34" charset="0"/>
                <a:ea typeface="+mj-ea"/>
                <a:cs typeface="+mj-cs"/>
              </a:defRPr>
            </a:lvl1pPr>
          </a:lstStyle>
          <a:p>
            <a:r>
              <a:rPr lang="de-DE" sz="2800" spc="0" dirty="0"/>
              <a:t>PDFs</a:t>
            </a:r>
          </a:p>
        </p:txBody>
      </p:sp>
      <p:pic>
        <p:nvPicPr>
          <p:cNvPr id="18" name="Grafik 17" descr="Ein Bild, das Text, Zahl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F627FEF9-4855-ADA2-2439-13C1FED167A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402" y="2878219"/>
            <a:ext cx="1360190" cy="147502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0" name="Grafik 19" descr="Ein Bild, das Text, Zahl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EAA023D5-F6FD-BF44-59F8-491E8295B5A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585" y="2934264"/>
            <a:ext cx="1360190" cy="147502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1" name="!!XLSXvorne" descr="Ein Bild, das Text, Zahl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FF8141D4-3DA4-3F3B-652A-9F34DDCD2DF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768" y="2985611"/>
            <a:ext cx="1360190" cy="1475028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2" name="Titel 3">
            <a:extLst>
              <a:ext uri="{FF2B5EF4-FFF2-40B4-BE49-F238E27FC236}">
                <a16:creationId xmlns:a16="http://schemas.microsoft.com/office/drawing/2014/main" id="{8BE5812D-C15D-CF6B-8BD6-3BE403C58EF7}"/>
              </a:ext>
            </a:extLst>
          </p:cNvPr>
          <p:cNvSpPr txBox="1">
            <a:spLocks/>
          </p:cNvSpPr>
          <p:nvPr/>
        </p:nvSpPr>
        <p:spPr>
          <a:xfrm>
            <a:off x="429239" y="3335006"/>
            <a:ext cx="1134571" cy="6735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 spc="-300" baseline="0">
                <a:ln>
                  <a:solidFill>
                    <a:sysClr val="windowText" lastClr="000000"/>
                  </a:solidFill>
                </a:ln>
                <a:solidFill>
                  <a:srgbClr val="1F9558"/>
                </a:solidFill>
                <a:latin typeface="Avenir Black" panose="020B0803020203020204" pitchFamily="34" charset="0"/>
                <a:ea typeface="+mj-ea"/>
                <a:cs typeface="+mj-cs"/>
              </a:defRPr>
            </a:lvl1pPr>
          </a:lstStyle>
          <a:p>
            <a:r>
              <a:rPr lang="de-DE" sz="2800" spc="0" dirty="0"/>
              <a:t>XLSX</a:t>
            </a:r>
          </a:p>
          <a:p>
            <a:r>
              <a:rPr lang="de-DE" sz="1600" spc="0" dirty="0"/>
              <a:t>SAP-Style</a:t>
            </a:r>
          </a:p>
        </p:txBody>
      </p:sp>
      <p:sp>
        <p:nvSpPr>
          <p:cNvPr id="23" name="Titel 3">
            <a:extLst>
              <a:ext uri="{FF2B5EF4-FFF2-40B4-BE49-F238E27FC236}">
                <a16:creationId xmlns:a16="http://schemas.microsoft.com/office/drawing/2014/main" id="{7B63049A-65C5-6BDC-E81B-FD3745D98AAD}"/>
              </a:ext>
            </a:extLst>
          </p:cNvPr>
          <p:cNvSpPr txBox="1">
            <a:spLocks/>
          </p:cNvSpPr>
          <p:nvPr/>
        </p:nvSpPr>
        <p:spPr>
          <a:xfrm>
            <a:off x="452831" y="5319566"/>
            <a:ext cx="990487" cy="5149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 spc="-300" baseline="0">
                <a:ln>
                  <a:solidFill>
                    <a:sysClr val="windowText" lastClr="000000"/>
                  </a:solidFill>
                </a:ln>
                <a:solidFill>
                  <a:srgbClr val="1F9558"/>
                </a:solidFill>
                <a:latin typeface="Avenir Black" panose="020B0803020203020204" pitchFamily="34" charset="0"/>
                <a:ea typeface="+mj-ea"/>
                <a:cs typeface="+mj-cs"/>
              </a:defRPr>
            </a:lvl1pPr>
          </a:lstStyle>
          <a:p>
            <a:r>
              <a:rPr lang="de-DE" sz="2800" spc="0" dirty="0"/>
              <a:t>URLs</a:t>
            </a:r>
          </a:p>
        </p:txBody>
      </p:sp>
      <p:pic>
        <p:nvPicPr>
          <p:cNvPr id="25" name="!!URL_amazon" descr="Ein Bild, das Text, Elektronik, Screenshot, Website enthält.&#10;&#10;KI-generierte Inhalte können fehlerhaft sein.">
            <a:extLst>
              <a:ext uri="{FF2B5EF4-FFF2-40B4-BE49-F238E27FC236}">
                <a16:creationId xmlns:a16="http://schemas.microsoft.com/office/drawing/2014/main" id="{13506DFF-F59E-CE5A-4F26-8089B96646A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864" y="4996101"/>
            <a:ext cx="1360191" cy="1161881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7" name="!!URL_Wechselkurse" descr="Ein Bild, das Text, Screenshot, Zahl, Software enthält.&#10;&#10;KI-generierte Inhalte können fehlerhaft sein.">
            <a:extLst>
              <a:ext uri="{FF2B5EF4-FFF2-40B4-BE49-F238E27FC236}">
                <a16:creationId xmlns:a16="http://schemas.microsoft.com/office/drawing/2014/main" id="{B56A2812-4519-1571-BA84-D540FCC7E7F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944" y="4832971"/>
            <a:ext cx="1341296" cy="1488140"/>
          </a:xfrm>
          <a:prstGeom prst="rect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" name="XL2" descr="Ein Bild, das Symbol, Screenshot, Grün, Grafiken enthält.&#10;&#10;KI-generierte Inhalte können fehlerhaft sein.">
            <a:extLst>
              <a:ext uri="{FF2B5EF4-FFF2-40B4-BE49-F238E27FC236}">
                <a16:creationId xmlns:a16="http://schemas.microsoft.com/office/drawing/2014/main" id="{D413717E-5A03-A6F5-FB42-92DD285ECF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550" y="3528936"/>
            <a:ext cx="1115168" cy="1038213"/>
          </a:xfrm>
          <a:prstGeom prst="rect">
            <a:avLst/>
          </a:prstGeom>
        </p:spPr>
      </p:pic>
      <p:sp>
        <p:nvSpPr>
          <p:cNvPr id="3" name="Pfeil2b">
            <a:extLst>
              <a:ext uri="{FF2B5EF4-FFF2-40B4-BE49-F238E27FC236}">
                <a16:creationId xmlns:a16="http://schemas.microsoft.com/office/drawing/2014/main" id="{0AA1A26E-DD53-2883-F991-88B1D3B37D72}"/>
              </a:ext>
            </a:extLst>
          </p:cNvPr>
          <p:cNvSpPr/>
          <p:nvPr/>
        </p:nvSpPr>
        <p:spPr>
          <a:xfrm>
            <a:off x="5715122" y="2936337"/>
            <a:ext cx="1115168" cy="669553"/>
          </a:xfrm>
          <a:custGeom>
            <a:avLst/>
            <a:gdLst>
              <a:gd name="connsiteX0" fmla="*/ 358817 w 1115168"/>
              <a:gd name="connsiteY0" fmla="*/ 0 h 669553"/>
              <a:gd name="connsiteX1" fmla="*/ 605447 w 1115168"/>
              <a:gd name="connsiteY1" fmla="*/ 0 h 669553"/>
              <a:gd name="connsiteX2" fmla="*/ 958881 w 1115168"/>
              <a:gd name="connsiteY2" fmla="*/ 288252 h 669553"/>
              <a:gd name="connsiteX3" fmla="*/ 989671 w 1115168"/>
              <a:gd name="connsiteY3" fmla="*/ 369071 h 669553"/>
              <a:gd name="connsiteX4" fmla="*/ 1115168 w 1115168"/>
              <a:gd name="connsiteY4" fmla="*/ 369071 h 669553"/>
              <a:gd name="connsiteX5" fmla="*/ 912084 w 1115168"/>
              <a:gd name="connsiteY5" fmla="*/ 669553 h 669553"/>
              <a:gd name="connsiteX6" fmla="*/ 617543 w 1115168"/>
              <a:gd name="connsiteY6" fmla="*/ 369071 h 669553"/>
              <a:gd name="connsiteX7" fmla="*/ 743041 w 1115168"/>
              <a:gd name="connsiteY7" fmla="*/ 369071 h 669553"/>
              <a:gd name="connsiteX8" fmla="*/ 706872 w 1115168"/>
              <a:gd name="connsiteY8" fmla="*/ 277788 h 669553"/>
              <a:gd name="connsiteX9" fmla="*/ 693577 w 1115168"/>
              <a:gd name="connsiteY9" fmla="*/ 251923 h 669553"/>
              <a:gd name="connsiteX10" fmla="*/ 662154 w 1115168"/>
              <a:gd name="connsiteY10" fmla="*/ 196893 h 669553"/>
              <a:gd name="connsiteX11" fmla="*/ 645081 w 1115168"/>
              <a:gd name="connsiteY11" fmla="*/ 171736 h 669553"/>
              <a:gd name="connsiteX12" fmla="*/ 608355 w 1115168"/>
              <a:gd name="connsiteY12" fmla="*/ 126221 h 669553"/>
              <a:gd name="connsiteX13" fmla="*/ 591367 w 1115168"/>
              <a:gd name="connsiteY13" fmla="*/ 107298 h 669553"/>
              <a:gd name="connsiteX14" fmla="*/ 532597 w 1115168"/>
              <a:gd name="connsiteY14" fmla="*/ 57119 h 669553"/>
              <a:gd name="connsiteX15" fmla="*/ 481694 w 1115168"/>
              <a:gd name="connsiteY15" fmla="*/ 28396 h 669553"/>
              <a:gd name="connsiteX16" fmla="*/ 416709 w 1115168"/>
              <a:gd name="connsiteY16" fmla="*/ 67918 h 669553"/>
              <a:gd name="connsiteX17" fmla="*/ 416707 w 1115168"/>
              <a:gd name="connsiteY17" fmla="*/ 67919 h 669553"/>
              <a:gd name="connsiteX18" fmla="*/ 360833 w 1115168"/>
              <a:gd name="connsiteY18" fmla="*/ 119426 h 669553"/>
              <a:gd name="connsiteX19" fmla="*/ 344265 w 1115168"/>
              <a:gd name="connsiteY19" fmla="*/ 139638 h 669553"/>
              <a:gd name="connsiteX20" fmla="*/ 311056 w 1115168"/>
              <a:gd name="connsiteY20" fmla="*/ 182695 h 669553"/>
              <a:gd name="connsiteX21" fmla="*/ 293953 w 1115168"/>
              <a:gd name="connsiteY21" fmla="*/ 210285 h 669553"/>
              <a:gd name="connsiteX22" fmla="*/ 268002 w 1115168"/>
              <a:gd name="connsiteY22" fmla="*/ 256495 h 669553"/>
              <a:gd name="connsiteX23" fmla="*/ 252851 w 1115168"/>
              <a:gd name="connsiteY23" fmla="*/ 288845 h 669553"/>
              <a:gd name="connsiteX24" fmla="*/ 247628 w 1115168"/>
              <a:gd name="connsiteY24" fmla="*/ 301781 h 669553"/>
              <a:gd name="connsiteX25" fmla="*/ 0 w 1115168"/>
              <a:gd name="connsiteY25" fmla="*/ 301781 h 669553"/>
              <a:gd name="connsiteX26" fmla="*/ 2294 w 1115168"/>
              <a:gd name="connsiteY26" fmla="*/ 295200 h 669553"/>
              <a:gd name="connsiteX27" fmla="*/ 10662 w 1115168"/>
              <a:gd name="connsiteY27" fmla="*/ 279404 h 669553"/>
              <a:gd name="connsiteX28" fmla="*/ 19365 w 1115168"/>
              <a:gd name="connsiteY28" fmla="*/ 258624 h 669553"/>
              <a:gd name="connsiteX29" fmla="*/ 34034 w 1115168"/>
              <a:gd name="connsiteY29" fmla="*/ 235291 h 669553"/>
              <a:gd name="connsiteX30" fmla="*/ 54795 w 1115168"/>
              <a:gd name="connsiteY30" fmla="*/ 196108 h 669553"/>
              <a:gd name="connsiteX31" fmla="*/ 74949 w 1115168"/>
              <a:gd name="connsiteY31" fmla="*/ 170213 h 669553"/>
              <a:gd name="connsiteX32" fmla="*/ 87950 w 1115168"/>
              <a:gd name="connsiteY32" fmla="*/ 149533 h 669553"/>
              <a:gd name="connsiteX33" fmla="*/ 112700 w 1115168"/>
              <a:gd name="connsiteY33" fmla="*/ 121708 h 669553"/>
              <a:gd name="connsiteX34" fmla="*/ 118427 w 1115168"/>
              <a:gd name="connsiteY34" fmla="*/ 114349 h 669553"/>
              <a:gd name="connsiteX35" fmla="*/ 121723 w 1115168"/>
              <a:gd name="connsiteY35" fmla="*/ 111563 h 669553"/>
              <a:gd name="connsiteX36" fmla="*/ 127070 w 1115168"/>
              <a:gd name="connsiteY36" fmla="*/ 105551 h 669553"/>
              <a:gd name="connsiteX37" fmla="*/ 168825 w 1115168"/>
              <a:gd name="connsiteY37" fmla="*/ 68904 h 669553"/>
              <a:gd name="connsiteX38" fmla="*/ 184355 w 1115168"/>
              <a:gd name="connsiteY38" fmla="*/ 58622 h 669553"/>
              <a:gd name="connsiteX39" fmla="*/ 191460 w 1115168"/>
              <a:gd name="connsiteY39" fmla="*/ 52617 h 669553"/>
              <a:gd name="connsiteX40" fmla="*/ 198750 w 1115168"/>
              <a:gd name="connsiteY40" fmla="*/ 49093 h 669553"/>
              <a:gd name="connsiteX41" fmla="*/ 212776 w 1115168"/>
              <a:gd name="connsiteY41" fmla="*/ 39808 h 669553"/>
              <a:gd name="connsiteX42" fmla="*/ 258483 w 1115168"/>
              <a:gd name="connsiteY42" fmla="*/ 18483 h 669553"/>
              <a:gd name="connsiteX43" fmla="*/ 267165 w 1115168"/>
              <a:gd name="connsiteY43" fmla="*/ 16021 h 669553"/>
              <a:gd name="connsiteX44" fmla="*/ 272167 w 1115168"/>
              <a:gd name="connsiteY44" fmla="*/ 13603 h 669553"/>
              <a:gd name="connsiteX45" fmla="*/ 280062 w 1115168"/>
              <a:gd name="connsiteY45" fmla="*/ 12363 h 669553"/>
              <a:gd name="connsiteX46" fmla="*/ 305510 w 1115168"/>
              <a:gd name="connsiteY46" fmla="*/ 5147 h 669553"/>
              <a:gd name="connsiteX47" fmla="*/ 353416 w 1115168"/>
              <a:gd name="connsiteY47" fmla="*/ 19 h 669553"/>
              <a:gd name="connsiteX48" fmla="*/ 356670 w 1115168"/>
              <a:gd name="connsiteY48" fmla="*/ 337 h 669553"/>
              <a:gd name="connsiteX49" fmla="*/ 358817 w 1115168"/>
              <a:gd name="connsiteY49" fmla="*/ 0 h 669553"/>
              <a:gd name="connsiteX50" fmla="*/ 363015 w 1115168"/>
              <a:gd name="connsiteY50" fmla="*/ 958 h 669553"/>
              <a:gd name="connsiteX51" fmla="*/ 406466 w 1115168"/>
              <a:gd name="connsiteY51" fmla="*/ 5207 h 669553"/>
              <a:gd name="connsiteX52" fmla="*/ 358817 w 1115168"/>
              <a:gd name="connsiteY52" fmla="*/ 0 h 669553"/>
              <a:gd name="connsiteX53" fmla="*/ 418472 w 1115168"/>
              <a:gd name="connsiteY53" fmla="*/ 6519 h 669553"/>
              <a:gd name="connsiteX54" fmla="*/ 479846 w 1115168"/>
              <a:gd name="connsiteY54" fmla="*/ 27354 h 669553"/>
              <a:gd name="connsiteX55" fmla="*/ 477181 w 1115168"/>
              <a:gd name="connsiteY55" fmla="*/ 25850 h 669553"/>
              <a:gd name="connsiteX56" fmla="*/ 419013 w 1115168"/>
              <a:gd name="connsiteY56" fmla="*/ 6579 h 669553"/>
              <a:gd name="connsiteX57" fmla="*/ 418472 w 1115168"/>
              <a:gd name="connsiteY57" fmla="*/ 6519 h 669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115168" h="669553">
                <a:moveTo>
                  <a:pt x="358817" y="0"/>
                </a:moveTo>
                <a:lnTo>
                  <a:pt x="605447" y="0"/>
                </a:lnTo>
                <a:cubicBezTo>
                  <a:pt x="747707" y="0"/>
                  <a:pt x="879321" y="109342"/>
                  <a:pt x="958881" y="288252"/>
                </a:cubicBezTo>
                <a:cubicBezTo>
                  <a:pt x="970247" y="313811"/>
                  <a:pt x="980551" y="340789"/>
                  <a:pt x="989671" y="369071"/>
                </a:cubicBezTo>
                <a:lnTo>
                  <a:pt x="1115168" y="369071"/>
                </a:lnTo>
                <a:lnTo>
                  <a:pt x="912084" y="669553"/>
                </a:lnTo>
                <a:lnTo>
                  <a:pt x="617543" y="369071"/>
                </a:lnTo>
                <a:lnTo>
                  <a:pt x="743041" y="369071"/>
                </a:lnTo>
                <a:lnTo>
                  <a:pt x="706872" y="277788"/>
                </a:lnTo>
                <a:lnTo>
                  <a:pt x="693577" y="251923"/>
                </a:lnTo>
                <a:lnTo>
                  <a:pt x="662154" y="196893"/>
                </a:lnTo>
                <a:lnTo>
                  <a:pt x="645081" y="171736"/>
                </a:lnTo>
                <a:lnTo>
                  <a:pt x="608355" y="126221"/>
                </a:lnTo>
                <a:lnTo>
                  <a:pt x="591367" y="107298"/>
                </a:lnTo>
                <a:lnTo>
                  <a:pt x="532597" y="57119"/>
                </a:lnTo>
                <a:lnTo>
                  <a:pt x="481694" y="28396"/>
                </a:lnTo>
                <a:lnTo>
                  <a:pt x="416709" y="67918"/>
                </a:lnTo>
                <a:lnTo>
                  <a:pt x="416707" y="67919"/>
                </a:lnTo>
                <a:lnTo>
                  <a:pt x="360833" y="119426"/>
                </a:lnTo>
                <a:lnTo>
                  <a:pt x="344265" y="139638"/>
                </a:lnTo>
                <a:lnTo>
                  <a:pt x="311056" y="182695"/>
                </a:lnTo>
                <a:lnTo>
                  <a:pt x="293953" y="210285"/>
                </a:lnTo>
                <a:lnTo>
                  <a:pt x="268002" y="256495"/>
                </a:lnTo>
                <a:lnTo>
                  <a:pt x="252851" y="288845"/>
                </a:lnTo>
                <a:lnTo>
                  <a:pt x="247628" y="301781"/>
                </a:lnTo>
                <a:lnTo>
                  <a:pt x="0" y="301781"/>
                </a:lnTo>
                <a:lnTo>
                  <a:pt x="2294" y="295200"/>
                </a:lnTo>
                <a:lnTo>
                  <a:pt x="10662" y="279404"/>
                </a:lnTo>
                <a:lnTo>
                  <a:pt x="19365" y="258624"/>
                </a:lnTo>
                <a:lnTo>
                  <a:pt x="34034" y="235291"/>
                </a:lnTo>
                <a:lnTo>
                  <a:pt x="54795" y="196108"/>
                </a:lnTo>
                <a:lnTo>
                  <a:pt x="74949" y="170213"/>
                </a:lnTo>
                <a:lnTo>
                  <a:pt x="87950" y="149533"/>
                </a:lnTo>
                <a:lnTo>
                  <a:pt x="112700" y="121708"/>
                </a:lnTo>
                <a:lnTo>
                  <a:pt x="118427" y="114349"/>
                </a:lnTo>
                <a:lnTo>
                  <a:pt x="121723" y="111563"/>
                </a:lnTo>
                <a:lnTo>
                  <a:pt x="127070" y="105551"/>
                </a:lnTo>
                <a:cubicBezTo>
                  <a:pt x="140574" y="92101"/>
                  <a:pt x="154516" y="79873"/>
                  <a:pt x="168825" y="68904"/>
                </a:cubicBezTo>
                <a:lnTo>
                  <a:pt x="184355" y="58622"/>
                </a:lnTo>
                <a:lnTo>
                  <a:pt x="191460" y="52617"/>
                </a:lnTo>
                <a:lnTo>
                  <a:pt x="198750" y="49093"/>
                </a:lnTo>
                <a:lnTo>
                  <a:pt x="212776" y="39808"/>
                </a:lnTo>
                <a:cubicBezTo>
                  <a:pt x="227743" y="31392"/>
                  <a:pt x="243003" y="24272"/>
                  <a:pt x="258483" y="18483"/>
                </a:cubicBezTo>
                <a:lnTo>
                  <a:pt x="267165" y="16021"/>
                </a:lnTo>
                <a:lnTo>
                  <a:pt x="272167" y="13603"/>
                </a:lnTo>
                <a:lnTo>
                  <a:pt x="280062" y="12363"/>
                </a:lnTo>
                <a:lnTo>
                  <a:pt x="305510" y="5147"/>
                </a:lnTo>
                <a:cubicBezTo>
                  <a:pt x="321356" y="2058"/>
                  <a:pt x="337349" y="336"/>
                  <a:pt x="353416" y="19"/>
                </a:cubicBezTo>
                <a:lnTo>
                  <a:pt x="356670" y="337"/>
                </a:lnTo>
                <a:lnTo>
                  <a:pt x="358817" y="0"/>
                </a:lnTo>
                <a:lnTo>
                  <a:pt x="363015" y="958"/>
                </a:lnTo>
                <a:lnTo>
                  <a:pt x="406466" y="5207"/>
                </a:lnTo>
                <a:lnTo>
                  <a:pt x="358817" y="0"/>
                </a:lnTo>
                <a:close/>
                <a:moveTo>
                  <a:pt x="418472" y="6519"/>
                </a:moveTo>
                <a:lnTo>
                  <a:pt x="479846" y="27354"/>
                </a:lnTo>
                <a:lnTo>
                  <a:pt x="477181" y="25850"/>
                </a:lnTo>
                <a:cubicBezTo>
                  <a:pt x="458210" y="17388"/>
                  <a:pt x="438781" y="10926"/>
                  <a:pt x="419013" y="6579"/>
                </a:cubicBezTo>
                <a:lnTo>
                  <a:pt x="418472" y="651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PQ2" descr="Ein Bild, das Symbol, Grün, Grafiken, Logo enthält.&#10;&#10;KI-generierte Inhalte können fehlerhaft sein.">
            <a:extLst>
              <a:ext uri="{FF2B5EF4-FFF2-40B4-BE49-F238E27FC236}">
                <a16:creationId xmlns:a16="http://schemas.microsoft.com/office/drawing/2014/main" id="{B7114DA2-5163-3D72-CA1B-2A6A7A6F8B90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951" y="3214942"/>
            <a:ext cx="497470" cy="487743"/>
          </a:xfrm>
          <a:prstGeom prst="rect">
            <a:avLst/>
          </a:prstGeom>
        </p:spPr>
      </p:pic>
      <p:pic>
        <p:nvPicPr>
          <p:cNvPr id="7" name="XL3" descr="Ein Bild, das Symbol, Screenshot, Grün, Grafiken enthält.&#10;&#10;KI-generierte Inhalte können fehlerhaft sein.">
            <a:extLst>
              <a:ext uri="{FF2B5EF4-FFF2-40B4-BE49-F238E27FC236}">
                <a16:creationId xmlns:a16="http://schemas.microsoft.com/office/drawing/2014/main" id="{E8E708EE-277A-252E-F336-1FB7AA6614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550" y="5302657"/>
            <a:ext cx="1115168" cy="1038213"/>
          </a:xfrm>
          <a:prstGeom prst="rect">
            <a:avLst/>
          </a:prstGeom>
        </p:spPr>
      </p:pic>
      <p:sp>
        <p:nvSpPr>
          <p:cNvPr id="9" name="Pfeil3b">
            <a:extLst>
              <a:ext uri="{FF2B5EF4-FFF2-40B4-BE49-F238E27FC236}">
                <a16:creationId xmlns:a16="http://schemas.microsoft.com/office/drawing/2014/main" id="{9D15EA53-913F-2557-BC1C-82F5850F3F75}"/>
              </a:ext>
            </a:extLst>
          </p:cNvPr>
          <p:cNvSpPr/>
          <p:nvPr/>
        </p:nvSpPr>
        <p:spPr>
          <a:xfrm>
            <a:off x="5715122" y="4710058"/>
            <a:ext cx="1115168" cy="669553"/>
          </a:xfrm>
          <a:custGeom>
            <a:avLst/>
            <a:gdLst>
              <a:gd name="connsiteX0" fmla="*/ 358817 w 1115168"/>
              <a:gd name="connsiteY0" fmla="*/ 0 h 669553"/>
              <a:gd name="connsiteX1" fmla="*/ 605447 w 1115168"/>
              <a:gd name="connsiteY1" fmla="*/ 0 h 669553"/>
              <a:gd name="connsiteX2" fmla="*/ 958881 w 1115168"/>
              <a:gd name="connsiteY2" fmla="*/ 288252 h 669553"/>
              <a:gd name="connsiteX3" fmla="*/ 989671 w 1115168"/>
              <a:gd name="connsiteY3" fmla="*/ 369071 h 669553"/>
              <a:gd name="connsiteX4" fmla="*/ 1115168 w 1115168"/>
              <a:gd name="connsiteY4" fmla="*/ 369071 h 669553"/>
              <a:gd name="connsiteX5" fmla="*/ 912084 w 1115168"/>
              <a:gd name="connsiteY5" fmla="*/ 669553 h 669553"/>
              <a:gd name="connsiteX6" fmla="*/ 617543 w 1115168"/>
              <a:gd name="connsiteY6" fmla="*/ 369071 h 669553"/>
              <a:gd name="connsiteX7" fmla="*/ 743041 w 1115168"/>
              <a:gd name="connsiteY7" fmla="*/ 369071 h 669553"/>
              <a:gd name="connsiteX8" fmla="*/ 706872 w 1115168"/>
              <a:gd name="connsiteY8" fmla="*/ 277788 h 669553"/>
              <a:gd name="connsiteX9" fmla="*/ 693577 w 1115168"/>
              <a:gd name="connsiteY9" fmla="*/ 251923 h 669553"/>
              <a:gd name="connsiteX10" fmla="*/ 662154 w 1115168"/>
              <a:gd name="connsiteY10" fmla="*/ 196893 h 669553"/>
              <a:gd name="connsiteX11" fmla="*/ 645081 w 1115168"/>
              <a:gd name="connsiteY11" fmla="*/ 171736 h 669553"/>
              <a:gd name="connsiteX12" fmla="*/ 608355 w 1115168"/>
              <a:gd name="connsiteY12" fmla="*/ 126221 h 669553"/>
              <a:gd name="connsiteX13" fmla="*/ 591367 w 1115168"/>
              <a:gd name="connsiteY13" fmla="*/ 107298 h 669553"/>
              <a:gd name="connsiteX14" fmla="*/ 532597 w 1115168"/>
              <a:gd name="connsiteY14" fmla="*/ 57119 h 669553"/>
              <a:gd name="connsiteX15" fmla="*/ 481694 w 1115168"/>
              <a:gd name="connsiteY15" fmla="*/ 28396 h 669553"/>
              <a:gd name="connsiteX16" fmla="*/ 416709 w 1115168"/>
              <a:gd name="connsiteY16" fmla="*/ 67918 h 669553"/>
              <a:gd name="connsiteX17" fmla="*/ 416707 w 1115168"/>
              <a:gd name="connsiteY17" fmla="*/ 67919 h 669553"/>
              <a:gd name="connsiteX18" fmla="*/ 360833 w 1115168"/>
              <a:gd name="connsiteY18" fmla="*/ 119426 h 669553"/>
              <a:gd name="connsiteX19" fmla="*/ 344265 w 1115168"/>
              <a:gd name="connsiteY19" fmla="*/ 139638 h 669553"/>
              <a:gd name="connsiteX20" fmla="*/ 311056 w 1115168"/>
              <a:gd name="connsiteY20" fmla="*/ 182695 h 669553"/>
              <a:gd name="connsiteX21" fmla="*/ 293953 w 1115168"/>
              <a:gd name="connsiteY21" fmla="*/ 210285 h 669553"/>
              <a:gd name="connsiteX22" fmla="*/ 268002 w 1115168"/>
              <a:gd name="connsiteY22" fmla="*/ 256495 h 669553"/>
              <a:gd name="connsiteX23" fmla="*/ 252851 w 1115168"/>
              <a:gd name="connsiteY23" fmla="*/ 288845 h 669553"/>
              <a:gd name="connsiteX24" fmla="*/ 247628 w 1115168"/>
              <a:gd name="connsiteY24" fmla="*/ 301781 h 669553"/>
              <a:gd name="connsiteX25" fmla="*/ 0 w 1115168"/>
              <a:gd name="connsiteY25" fmla="*/ 301781 h 669553"/>
              <a:gd name="connsiteX26" fmla="*/ 2294 w 1115168"/>
              <a:gd name="connsiteY26" fmla="*/ 295200 h 669553"/>
              <a:gd name="connsiteX27" fmla="*/ 10662 w 1115168"/>
              <a:gd name="connsiteY27" fmla="*/ 279404 h 669553"/>
              <a:gd name="connsiteX28" fmla="*/ 19365 w 1115168"/>
              <a:gd name="connsiteY28" fmla="*/ 258624 h 669553"/>
              <a:gd name="connsiteX29" fmla="*/ 34034 w 1115168"/>
              <a:gd name="connsiteY29" fmla="*/ 235291 h 669553"/>
              <a:gd name="connsiteX30" fmla="*/ 54795 w 1115168"/>
              <a:gd name="connsiteY30" fmla="*/ 196108 h 669553"/>
              <a:gd name="connsiteX31" fmla="*/ 74949 w 1115168"/>
              <a:gd name="connsiteY31" fmla="*/ 170213 h 669553"/>
              <a:gd name="connsiteX32" fmla="*/ 87950 w 1115168"/>
              <a:gd name="connsiteY32" fmla="*/ 149533 h 669553"/>
              <a:gd name="connsiteX33" fmla="*/ 112700 w 1115168"/>
              <a:gd name="connsiteY33" fmla="*/ 121708 h 669553"/>
              <a:gd name="connsiteX34" fmla="*/ 118427 w 1115168"/>
              <a:gd name="connsiteY34" fmla="*/ 114349 h 669553"/>
              <a:gd name="connsiteX35" fmla="*/ 121723 w 1115168"/>
              <a:gd name="connsiteY35" fmla="*/ 111563 h 669553"/>
              <a:gd name="connsiteX36" fmla="*/ 127070 w 1115168"/>
              <a:gd name="connsiteY36" fmla="*/ 105551 h 669553"/>
              <a:gd name="connsiteX37" fmla="*/ 168825 w 1115168"/>
              <a:gd name="connsiteY37" fmla="*/ 68904 h 669553"/>
              <a:gd name="connsiteX38" fmla="*/ 184355 w 1115168"/>
              <a:gd name="connsiteY38" fmla="*/ 58622 h 669553"/>
              <a:gd name="connsiteX39" fmla="*/ 191460 w 1115168"/>
              <a:gd name="connsiteY39" fmla="*/ 52617 h 669553"/>
              <a:gd name="connsiteX40" fmla="*/ 198750 w 1115168"/>
              <a:gd name="connsiteY40" fmla="*/ 49093 h 669553"/>
              <a:gd name="connsiteX41" fmla="*/ 212776 w 1115168"/>
              <a:gd name="connsiteY41" fmla="*/ 39808 h 669553"/>
              <a:gd name="connsiteX42" fmla="*/ 258483 w 1115168"/>
              <a:gd name="connsiteY42" fmla="*/ 18483 h 669553"/>
              <a:gd name="connsiteX43" fmla="*/ 267165 w 1115168"/>
              <a:gd name="connsiteY43" fmla="*/ 16021 h 669553"/>
              <a:gd name="connsiteX44" fmla="*/ 272167 w 1115168"/>
              <a:gd name="connsiteY44" fmla="*/ 13603 h 669553"/>
              <a:gd name="connsiteX45" fmla="*/ 280062 w 1115168"/>
              <a:gd name="connsiteY45" fmla="*/ 12363 h 669553"/>
              <a:gd name="connsiteX46" fmla="*/ 305510 w 1115168"/>
              <a:gd name="connsiteY46" fmla="*/ 5147 h 669553"/>
              <a:gd name="connsiteX47" fmla="*/ 353416 w 1115168"/>
              <a:gd name="connsiteY47" fmla="*/ 19 h 669553"/>
              <a:gd name="connsiteX48" fmla="*/ 356670 w 1115168"/>
              <a:gd name="connsiteY48" fmla="*/ 337 h 669553"/>
              <a:gd name="connsiteX49" fmla="*/ 358817 w 1115168"/>
              <a:gd name="connsiteY49" fmla="*/ 0 h 669553"/>
              <a:gd name="connsiteX50" fmla="*/ 363015 w 1115168"/>
              <a:gd name="connsiteY50" fmla="*/ 958 h 669553"/>
              <a:gd name="connsiteX51" fmla="*/ 406466 w 1115168"/>
              <a:gd name="connsiteY51" fmla="*/ 5207 h 669553"/>
              <a:gd name="connsiteX52" fmla="*/ 358817 w 1115168"/>
              <a:gd name="connsiteY52" fmla="*/ 0 h 669553"/>
              <a:gd name="connsiteX53" fmla="*/ 418472 w 1115168"/>
              <a:gd name="connsiteY53" fmla="*/ 6519 h 669553"/>
              <a:gd name="connsiteX54" fmla="*/ 479846 w 1115168"/>
              <a:gd name="connsiteY54" fmla="*/ 27354 h 669553"/>
              <a:gd name="connsiteX55" fmla="*/ 477181 w 1115168"/>
              <a:gd name="connsiteY55" fmla="*/ 25850 h 669553"/>
              <a:gd name="connsiteX56" fmla="*/ 419013 w 1115168"/>
              <a:gd name="connsiteY56" fmla="*/ 6579 h 669553"/>
              <a:gd name="connsiteX57" fmla="*/ 418472 w 1115168"/>
              <a:gd name="connsiteY57" fmla="*/ 6519 h 669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115168" h="669553">
                <a:moveTo>
                  <a:pt x="358817" y="0"/>
                </a:moveTo>
                <a:lnTo>
                  <a:pt x="605447" y="0"/>
                </a:lnTo>
                <a:cubicBezTo>
                  <a:pt x="747707" y="0"/>
                  <a:pt x="879321" y="109342"/>
                  <a:pt x="958881" y="288252"/>
                </a:cubicBezTo>
                <a:cubicBezTo>
                  <a:pt x="970247" y="313811"/>
                  <a:pt x="980551" y="340789"/>
                  <a:pt x="989671" y="369071"/>
                </a:cubicBezTo>
                <a:lnTo>
                  <a:pt x="1115168" y="369071"/>
                </a:lnTo>
                <a:lnTo>
                  <a:pt x="912084" y="669553"/>
                </a:lnTo>
                <a:lnTo>
                  <a:pt x="617543" y="369071"/>
                </a:lnTo>
                <a:lnTo>
                  <a:pt x="743041" y="369071"/>
                </a:lnTo>
                <a:lnTo>
                  <a:pt x="706872" y="277788"/>
                </a:lnTo>
                <a:lnTo>
                  <a:pt x="693577" y="251923"/>
                </a:lnTo>
                <a:lnTo>
                  <a:pt x="662154" y="196893"/>
                </a:lnTo>
                <a:lnTo>
                  <a:pt x="645081" y="171736"/>
                </a:lnTo>
                <a:lnTo>
                  <a:pt x="608355" y="126221"/>
                </a:lnTo>
                <a:lnTo>
                  <a:pt x="591367" y="107298"/>
                </a:lnTo>
                <a:lnTo>
                  <a:pt x="532597" y="57119"/>
                </a:lnTo>
                <a:lnTo>
                  <a:pt x="481694" y="28396"/>
                </a:lnTo>
                <a:lnTo>
                  <a:pt x="416709" y="67918"/>
                </a:lnTo>
                <a:lnTo>
                  <a:pt x="416707" y="67919"/>
                </a:lnTo>
                <a:lnTo>
                  <a:pt x="360833" y="119426"/>
                </a:lnTo>
                <a:lnTo>
                  <a:pt x="344265" y="139638"/>
                </a:lnTo>
                <a:lnTo>
                  <a:pt x="311056" y="182695"/>
                </a:lnTo>
                <a:lnTo>
                  <a:pt x="293953" y="210285"/>
                </a:lnTo>
                <a:lnTo>
                  <a:pt x="268002" y="256495"/>
                </a:lnTo>
                <a:lnTo>
                  <a:pt x="252851" y="288845"/>
                </a:lnTo>
                <a:lnTo>
                  <a:pt x="247628" y="301781"/>
                </a:lnTo>
                <a:lnTo>
                  <a:pt x="0" y="301781"/>
                </a:lnTo>
                <a:lnTo>
                  <a:pt x="2294" y="295200"/>
                </a:lnTo>
                <a:lnTo>
                  <a:pt x="10662" y="279404"/>
                </a:lnTo>
                <a:lnTo>
                  <a:pt x="19365" y="258624"/>
                </a:lnTo>
                <a:lnTo>
                  <a:pt x="34034" y="235291"/>
                </a:lnTo>
                <a:lnTo>
                  <a:pt x="54795" y="196108"/>
                </a:lnTo>
                <a:lnTo>
                  <a:pt x="74949" y="170213"/>
                </a:lnTo>
                <a:lnTo>
                  <a:pt x="87950" y="149533"/>
                </a:lnTo>
                <a:lnTo>
                  <a:pt x="112700" y="121708"/>
                </a:lnTo>
                <a:lnTo>
                  <a:pt x="118427" y="114349"/>
                </a:lnTo>
                <a:lnTo>
                  <a:pt x="121723" y="111563"/>
                </a:lnTo>
                <a:lnTo>
                  <a:pt x="127070" y="105551"/>
                </a:lnTo>
                <a:cubicBezTo>
                  <a:pt x="140574" y="92101"/>
                  <a:pt x="154516" y="79873"/>
                  <a:pt x="168825" y="68904"/>
                </a:cubicBezTo>
                <a:lnTo>
                  <a:pt x="184355" y="58622"/>
                </a:lnTo>
                <a:lnTo>
                  <a:pt x="191460" y="52617"/>
                </a:lnTo>
                <a:lnTo>
                  <a:pt x="198750" y="49093"/>
                </a:lnTo>
                <a:lnTo>
                  <a:pt x="212776" y="39808"/>
                </a:lnTo>
                <a:cubicBezTo>
                  <a:pt x="227743" y="31392"/>
                  <a:pt x="243003" y="24272"/>
                  <a:pt x="258483" y="18483"/>
                </a:cubicBezTo>
                <a:lnTo>
                  <a:pt x="267165" y="16021"/>
                </a:lnTo>
                <a:lnTo>
                  <a:pt x="272167" y="13603"/>
                </a:lnTo>
                <a:lnTo>
                  <a:pt x="280062" y="12363"/>
                </a:lnTo>
                <a:lnTo>
                  <a:pt x="305510" y="5147"/>
                </a:lnTo>
                <a:cubicBezTo>
                  <a:pt x="321356" y="2058"/>
                  <a:pt x="337349" y="336"/>
                  <a:pt x="353416" y="19"/>
                </a:cubicBezTo>
                <a:lnTo>
                  <a:pt x="356670" y="337"/>
                </a:lnTo>
                <a:lnTo>
                  <a:pt x="358817" y="0"/>
                </a:lnTo>
                <a:lnTo>
                  <a:pt x="363015" y="958"/>
                </a:lnTo>
                <a:lnTo>
                  <a:pt x="406466" y="5207"/>
                </a:lnTo>
                <a:lnTo>
                  <a:pt x="358817" y="0"/>
                </a:lnTo>
                <a:close/>
                <a:moveTo>
                  <a:pt x="418472" y="6519"/>
                </a:moveTo>
                <a:lnTo>
                  <a:pt x="479846" y="27354"/>
                </a:lnTo>
                <a:lnTo>
                  <a:pt x="477181" y="25850"/>
                </a:lnTo>
                <a:cubicBezTo>
                  <a:pt x="458210" y="17388"/>
                  <a:pt x="438781" y="10926"/>
                  <a:pt x="419013" y="6579"/>
                </a:cubicBezTo>
                <a:lnTo>
                  <a:pt x="418472" y="651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PQ3" descr="Ein Bild, das Symbol, Grün, Grafiken, Logo enthält.&#10;&#10;KI-generierte Inhalte können fehlerhaft sein.">
            <a:extLst>
              <a:ext uri="{FF2B5EF4-FFF2-40B4-BE49-F238E27FC236}">
                <a16:creationId xmlns:a16="http://schemas.microsoft.com/office/drawing/2014/main" id="{4FB2F97B-1B41-523A-6978-0A8C5C62D9FD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951" y="4988663"/>
            <a:ext cx="497470" cy="487743"/>
          </a:xfrm>
          <a:prstGeom prst="rect">
            <a:avLst/>
          </a:prstGeom>
        </p:spPr>
      </p:pic>
      <p:sp>
        <p:nvSpPr>
          <p:cNvPr id="24" name="Text1">
            <a:extLst>
              <a:ext uri="{FF2B5EF4-FFF2-40B4-BE49-F238E27FC236}">
                <a16:creationId xmlns:a16="http://schemas.microsoft.com/office/drawing/2014/main" id="{DA810081-F589-6C84-E9DC-BF077E395E62}"/>
              </a:ext>
            </a:extLst>
          </p:cNvPr>
          <p:cNvSpPr txBox="1">
            <a:spLocks/>
          </p:cNvSpPr>
          <p:nvPr/>
        </p:nvSpPr>
        <p:spPr>
          <a:xfrm>
            <a:off x="4012390" y="2567203"/>
            <a:ext cx="2260316" cy="2976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 spc="-300" baseline="0">
                <a:ln>
                  <a:solidFill>
                    <a:sysClr val="windowText" lastClr="000000"/>
                  </a:solidFill>
                </a:ln>
                <a:solidFill>
                  <a:srgbClr val="1F9558"/>
                </a:solidFill>
                <a:latin typeface="Avenir Black" panose="020B0803020203020204" pitchFamily="34" charset="0"/>
                <a:ea typeface="+mj-ea"/>
                <a:cs typeface="+mj-cs"/>
              </a:defRPr>
            </a:lvl1pPr>
          </a:lstStyle>
          <a:p>
            <a:r>
              <a:rPr lang="de-DE" sz="2000" spc="0" dirty="0"/>
              <a:t>PDF_einlesen.xlsx</a:t>
            </a:r>
          </a:p>
        </p:txBody>
      </p:sp>
      <p:sp>
        <p:nvSpPr>
          <p:cNvPr id="26" name="Text2">
            <a:extLst>
              <a:ext uri="{FF2B5EF4-FFF2-40B4-BE49-F238E27FC236}">
                <a16:creationId xmlns:a16="http://schemas.microsoft.com/office/drawing/2014/main" id="{469A55AE-CB3F-A6F9-32FE-6268BD98ADFB}"/>
              </a:ext>
            </a:extLst>
          </p:cNvPr>
          <p:cNvSpPr txBox="1">
            <a:spLocks/>
          </p:cNvSpPr>
          <p:nvPr/>
        </p:nvSpPr>
        <p:spPr>
          <a:xfrm>
            <a:off x="4012390" y="4328439"/>
            <a:ext cx="2260316" cy="2976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 spc="-300" baseline="0">
                <a:ln>
                  <a:solidFill>
                    <a:sysClr val="windowText" lastClr="000000"/>
                  </a:solidFill>
                </a:ln>
                <a:solidFill>
                  <a:srgbClr val="1F9558"/>
                </a:solidFill>
                <a:latin typeface="Avenir Black" panose="020B0803020203020204" pitchFamily="34" charset="0"/>
                <a:ea typeface="+mj-ea"/>
                <a:cs typeface="+mj-cs"/>
              </a:defRPr>
            </a:lvl1pPr>
          </a:lstStyle>
          <a:p>
            <a:r>
              <a:rPr lang="de-DE" sz="2000" spc="0" dirty="0"/>
              <a:t>SAP_einlesen.xlsx</a:t>
            </a:r>
          </a:p>
        </p:txBody>
      </p:sp>
      <p:sp>
        <p:nvSpPr>
          <p:cNvPr id="32" name="Text3">
            <a:extLst>
              <a:ext uri="{FF2B5EF4-FFF2-40B4-BE49-F238E27FC236}">
                <a16:creationId xmlns:a16="http://schemas.microsoft.com/office/drawing/2014/main" id="{CEA06B9B-9716-00E6-EF14-F0DF9DB78D72}"/>
              </a:ext>
            </a:extLst>
          </p:cNvPr>
          <p:cNvSpPr txBox="1">
            <a:spLocks/>
          </p:cNvSpPr>
          <p:nvPr/>
        </p:nvSpPr>
        <p:spPr>
          <a:xfrm>
            <a:off x="3944839" y="6122584"/>
            <a:ext cx="2260316" cy="2976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 spc="-300" baseline="0">
                <a:ln>
                  <a:solidFill>
                    <a:sysClr val="windowText" lastClr="000000"/>
                  </a:solidFill>
                </a:ln>
                <a:solidFill>
                  <a:srgbClr val="1F9558"/>
                </a:solidFill>
                <a:latin typeface="Avenir Black" panose="020B0803020203020204" pitchFamily="34" charset="0"/>
                <a:ea typeface="+mj-ea"/>
                <a:cs typeface="+mj-cs"/>
              </a:defRPr>
            </a:lvl1pPr>
          </a:lstStyle>
          <a:p>
            <a:r>
              <a:rPr lang="de-DE" sz="2000" spc="0" dirty="0"/>
              <a:t>URL_einlesen.xlsm</a:t>
            </a:r>
          </a:p>
        </p:txBody>
      </p:sp>
    </p:spTree>
    <p:extLst>
      <p:ext uri="{BB962C8B-B14F-4D97-AF65-F5344CB8AC3E}">
        <p14:creationId xmlns:p14="http://schemas.microsoft.com/office/powerpoint/2010/main" val="13762127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5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29" grpId="0" animBg="1"/>
      <p:bldP spid="30" grpId="0" animBg="1"/>
      <p:bldP spid="31" grpId="0" animBg="1"/>
      <p:bldP spid="17" grpId="0" animBg="1"/>
      <p:bldP spid="19" grpId="0" animBg="1"/>
      <p:bldP spid="16" grpId="0" animBg="1"/>
      <p:bldP spid="35" grpId="0" animBg="1"/>
      <p:bldP spid="3" grpId="0" animBg="1"/>
      <p:bldP spid="9" grpId="0" animBg="1"/>
      <p:bldP spid="24" grpId="0"/>
      <p:bldP spid="26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05919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82DFA6-B25E-D9B7-F9DE-6DD068195A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26A1E6B5-DFE5-B7AC-9EFA-D6A597D5B3A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000" y="0"/>
            <a:ext cx="10287000" cy="6857999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665086CF-968D-1C3F-B350-4CA2379DB86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2" y="0"/>
            <a:ext cx="2356703" cy="6858000"/>
          </a:xfrm>
          <a:prstGeom prst="rect">
            <a:avLst/>
          </a:prstGeom>
          <a:gradFill>
            <a:gsLst>
              <a:gs pos="0">
                <a:srgbClr val="363E17"/>
              </a:gs>
              <a:gs pos="87163">
                <a:srgbClr val="151809"/>
              </a:gs>
              <a:gs pos="67000">
                <a:srgbClr val="363E17"/>
              </a:gs>
              <a:gs pos="100000">
                <a:schemeClr val="tx1">
                  <a:lumMod val="100000"/>
                  <a:alpha val="16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Legende: mit gebogener Linie mit Rahmen und Akzentuierungsbalken 4">
            <a:extLst>
              <a:ext uri="{FF2B5EF4-FFF2-40B4-BE49-F238E27FC236}">
                <a16:creationId xmlns:a16="http://schemas.microsoft.com/office/drawing/2014/main" id="{8FEFD12A-E62F-8039-E2DD-008FB980A99E}"/>
              </a:ext>
            </a:extLst>
          </p:cNvPr>
          <p:cNvSpPr/>
          <p:nvPr/>
        </p:nvSpPr>
        <p:spPr>
          <a:xfrm flipH="1">
            <a:off x="204248" y="207389"/>
            <a:ext cx="2762050" cy="1791740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50028"/>
              <a:gd name="adj6" fmla="val -129821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Access</a:t>
            </a:r>
          </a:p>
          <a:p>
            <a:r>
              <a:rPr lang="de-D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Erweiterbar um hilfreiche Fähigkeiten wie ein </a:t>
            </a:r>
            <a:r>
              <a:rPr lang="de-DE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Grid</a:t>
            </a:r>
            <a:r>
              <a:rPr lang="de-D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oder </a:t>
            </a:r>
            <a:r>
              <a:rPr lang="de-DE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PowerQuery</a:t>
            </a:r>
            <a:r>
              <a:rPr lang="de-D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zum Einlesen externer Dateien</a:t>
            </a:r>
          </a:p>
        </p:txBody>
      </p:sp>
      <p:sp>
        <p:nvSpPr>
          <p:cNvPr id="6" name="!!TheGridfather">
            <a:extLst>
              <a:ext uri="{FF2B5EF4-FFF2-40B4-BE49-F238E27FC236}">
                <a16:creationId xmlns:a16="http://schemas.microsoft.com/office/drawing/2014/main" id="{A0228282-AAF1-07B1-9EB3-24FDD0A7E03F}"/>
              </a:ext>
            </a:extLst>
          </p:cNvPr>
          <p:cNvSpPr/>
          <p:nvPr/>
        </p:nvSpPr>
        <p:spPr>
          <a:xfrm flipH="1">
            <a:off x="204244" y="2212549"/>
            <a:ext cx="2762054" cy="1216451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82351"/>
              <a:gd name="adj6" fmla="val -65192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de-DE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GridFather</a:t>
            </a:r>
            <a:endParaRPr lang="de-D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 ein </a:t>
            </a:r>
            <a:r>
              <a:rPr lang="de-DE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Grid</a:t>
            </a:r>
            <a:r>
              <a:rPr lang="de-D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mehr kann als Access-Datenblätter oder -Tabellen</a:t>
            </a:r>
          </a:p>
        </p:txBody>
      </p:sp>
      <p:sp>
        <p:nvSpPr>
          <p:cNvPr id="8" name="!!SheetHappens">
            <a:extLst>
              <a:ext uri="{FF2B5EF4-FFF2-40B4-BE49-F238E27FC236}">
                <a16:creationId xmlns:a16="http://schemas.microsoft.com/office/drawing/2014/main" id="{10796B8C-DB3B-BE5D-EE88-0CF067C09950}"/>
              </a:ext>
            </a:extLst>
          </p:cNvPr>
          <p:cNvSpPr/>
          <p:nvPr/>
        </p:nvSpPr>
        <p:spPr>
          <a:xfrm flipH="1">
            <a:off x="204244" y="3744798"/>
            <a:ext cx="2762054" cy="1489927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45006"/>
              <a:gd name="adj6" fmla="val -25282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Sheet </a:t>
            </a:r>
            <a:r>
              <a:rPr lang="de-DE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happens</a:t>
            </a:r>
            <a:endParaRPr lang="de-D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Wie </a:t>
            </a:r>
            <a:r>
              <a:rPr lang="de-DE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PowerQuery</a:t>
            </a:r>
            <a:r>
              <a:rPr lang="de-D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den Zugriff auf externe Daten deutlich vereinfacht – oder auch nicht</a:t>
            </a:r>
          </a:p>
        </p:txBody>
      </p:sp>
    </p:spTree>
    <p:extLst>
      <p:ext uri="{BB962C8B-B14F-4D97-AF65-F5344CB8AC3E}">
        <p14:creationId xmlns:p14="http://schemas.microsoft.com/office/powerpoint/2010/main" val="362763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684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06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heGridfather" descr="Ein Bild, das Menschliches Gesicht, Person, Kleidung, Modeaccessoire enthält.&#10;&#10;KI-generierte Inhalte können fehlerhaft sein.">
            <a:extLst>
              <a:ext uri="{FF2B5EF4-FFF2-40B4-BE49-F238E27FC236}">
                <a16:creationId xmlns:a16="http://schemas.microsoft.com/office/drawing/2014/main" id="{3F810B9D-8254-05ED-A341-9B4DCA60A3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377"/>
            <a:ext cx="10245935" cy="6830623"/>
          </a:xfrm>
          <a:prstGeom prst="rect">
            <a:avLst/>
          </a:prstGeom>
        </p:spPr>
      </p:pic>
      <p:sp>
        <p:nvSpPr>
          <p:cNvPr id="3" name="Untertitel 2">
            <a:extLst>
              <a:ext uri="{FF2B5EF4-FFF2-40B4-BE49-F238E27FC236}">
                <a16:creationId xmlns:a16="http://schemas.microsoft.com/office/drawing/2014/main" id="{67E008C4-F3BC-5311-D527-51039CD0C6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76799" y="4409786"/>
            <a:ext cx="6058293" cy="1655762"/>
          </a:xfrm>
        </p:spPr>
        <p:txBody>
          <a:bodyPr>
            <a:noAutofit/>
          </a:bodyPr>
          <a:lstStyle/>
          <a:p>
            <a:pPr algn="l"/>
            <a:r>
              <a:rPr lang="de-DE" sz="4000" dirty="0">
                <a:solidFill>
                  <a:srgbClr val="80401B"/>
                </a:solidFill>
              </a:rPr>
              <a:t>Was ein </a:t>
            </a:r>
            <a:r>
              <a:rPr lang="de-DE" sz="4000" dirty="0" err="1">
                <a:solidFill>
                  <a:srgbClr val="80401B"/>
                </a:solidFill>
              </a:rPr>
              <a:t>Grid</a:t>
            </a:r>
            <a:r>
              <a:rPr lang="de-DE" sz="4000" dirty="0">
                <a:solidFill>
                  <a:srgbClr val="80401B"/>
                </a:solidFill>
              </a:rPr>
              <a:t> mehr kann als Access-Datenblätter oder </a:t>
            </a:r>
            <a:br>
              <a:rPr lang="de-DE" sz="4000" dirty="0">
                <a:solidFill>
                  <a:srgbClr val="80401B"/>
                </a:solidFill>
              </a:rPr>
            </a:br>
            <a:r>
              <a:rPr lang="de-DE" sz="4000" dirty="0">
                <a:solidFill>
                  <a:srgbClr val="80401B"/>
                </a:solidFill>
              </a:rPr>
              <a:t>Access-Tabellen</a:t>
            </a:r>
          </a:p>
        </p:txBody>
      </p:sp>
    </p:spTree>
    <p:extLst>
      <p:ext uri="{BB962C8B-B14F-4D97-AF65-F5344CB8AC3E}">
        <p14:creationId xmlns:p14="http://schemas.microsoft.com/office/powerpoint/2010/main" val="19601210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rid">
            <a:extLst>
              <a:ext uri="{FF2B5EF4-FFF2-40B4-BE49-F238E27FC236}">
                <a16:creationId xmlns:a16="http://schemas.microsoft.com/office/drawing/2014/main" id="{E6A306DA-CD8A-AB1D-F4B3-59F872E15D3A}"/>
              </a:ext>
            </a:extLst>
          </p:cNvPr>
          <p:cNvSpPr/>
          <p:nvPr/>
        </p:nvSpPr>
        <p:spPr>
          <a:xfrm>
            <a:off x="2505075" y="1104626"/>
            <a:ext cx="9546296" cy="5627520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ysClr val="windowText" lastClr="000000"/>
                </a:solidFill>
              </a:rPr>
              <a:t>Grid0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5CB405A-41A8-8776-149B-0050658090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29" y="6276975"/>
            <a:ext cx="2233182" cy="455171"/>
          </a:xfrm>
          <a:prstGeom prst="rect">
            <a:avLst/>
          </a:prstGeom>
        </p:spPr>
      </p:pic>
      <p:pic>
        <p:nvPicPr>
          <p:cNvPr id="10" name="Ribbon01" descr="Ein Bild, das Text, Screenshot, Schrift, Reihe enthält.&#10;&#10;KI-generierte Inhalte können fehlerhaft sein.">
            <a:extLst>
              <a:ext uri="{FF2B5EF4-FFF2-40B4-BE49-F238E27FC236}">
                <a16:creationId xmlns:a16="http://schemas.microsoft.com/office/drawing/2014/main" id="{A664F16D-6861-E2C4-01E2-27BB88D03A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532" y="481359"/>
            <a:ext cx="5088648" cy="739459"/>
          </a:xfrm>
          <a:prstGeom prst="rect">
            <a:avLst/>
          </a:prstGeom>
        </p:spPr>
      </p:pic>
      <p:pic>
        <p:nvPicPr>
          <p:cNvPr id="12" name="Ribbon02" descr="Ein Bild, das Text, Screenshot, Display, Software enthält.&#10;&#10;KI-generierte Inhalte können fehlerhaft sein.">
            <a:extLst>
              <a:ext uri="{FF2B5EF4-FFF2-40B4-BE49-F238E27FC236}">
                <a16:creationId xmlns:a16="http://schemas.microsoft.com/office/drawing/2014/main" id="{5C6B7F81-A423-F2D7-BF27-A94373D328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010" y="1104626"/>
            <a:ext cx="6491179" cy="2400847"/>
          </a:xfrm>
          <a:prstGeom prst="rect">
            <a:avLst/>
          </a:prstGeom>
        </p:spPr>
      </p:pic>
      <p:pic>
        <p:nvPicPr>
          <p:cNvPr id="6" name="Dialog">
            <a:extLst>
              <a:ext uri="{FF2B5EF4-FFF2-40B4-BE49-F238E27FC236}">
                <a16:creationId xmlns:a16="http://schemas.microsoft.com/office/drawing/2014/main" id="{2C1B3962-EC66-392D-BCA7-E41EAD4ED0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6781" y="1709760"/>
            <a:ext cx="3277057" cy="359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541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A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Person, Menschliches Gesicht, Mann, Kleidung enthält.&#10;&#10;KI-generierte Inhalte können fehlerhaft sein.">
            <a:extLst>
              <a:ext uri="{FF2B5EF4-FFF2-40B4-BE49-F238E27FC236}">
                <a16:creationId xmlns:a16="http://schemas.microsoft.com/office/drawing/2014/main" id="{BE33244A-D202-C8D8-895E-2A57B45454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937" y="0"/>
            <a:ext cx="6858000" cy="6858000"/>
          </a:xfrm>
          <a:prstGeom prst="rect">
            <a:avLst/>
          </a:prstGeom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4370640B-6BE1-37DB-D07F-42C5F04C19A6}"/>
              </a:ext>
            </a:extLst>
          </p:cNvPr>
          <p:cNvSpPr/>
          <p:nvPr/>
        </p:nvSpPr>
        <p:spPr>
          <a:xfrm>
            <a:off x="5861785" y="4581625"/>
            <a:ext cx="2059807" cy="20020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Untertitel 2">
            <a:extLst>
              <a:ext uri="{FF2B5EF4-FFF2-40B4-BE49-F238E27FC236}">
                <a16:creationId xmlns:a16="http://schemas.microsoft.com/office/drawing/2014/main" id="{337661DA-6CED-9130-8FA2-F106E39AA8FC}"/>
              </a:ext>
            </a:extLst>
          </p:cNvPr>
          <p:cNvSpPr txBox="1">
            <a:spLocks/>
          </p:cNvSpPr>
          <p:nvPr/>
        </p:nvSpPr>
        <p:spPr>
          <a:xfrm>
            <a:off x="233015" y="2820202"/>
            <a:ext cx="4329360" cy="3763478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Gill Sans Nova Cond Ultra Bold" panose="020F05020202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Gill Sans Nova Cond Ultra Bold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Gill Sans Nova Cond Ultra Bold" panose="020F05020202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Gill Sans Nova Cond Ultra Bold" panose="020F05020202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Gill Sans Nova Cond Ultra Bold" panose="020F0502020204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5400" dirty="0">
                <a:solidFill>
                  <a:srgbClr val="A00C02"/>
                </a:solidFill>
                <a:effectLst/>
              </a:rPr>
              <a:t>Ich mache Dir ein Access, das Du nicht ablehnen kannst ...</a:t>
            </a:r>
          </a:p>
        </p:txBody>
      </p:sp>
    </p:spTree>
    <p:extLst>
      <p:ext uri="{BB962C8B-B14F-4D97-AF65-F5344CB8AC3E}">
        <p14:creationId xmlns:p14="http://schemas.microsoft.com/office/powerpoint/2010/main" val="1193547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7427D6-2677-787F-FA85-F19B91687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Speichern: Alles OK</a:t>
            </a:r>
          </a:p>
        </p:txBody>
      </p:sp>
      <p:pic>
        <p:nvPicPr>
          <p:cNvPr id="5" name="Inhaltsplatzhalter 4" descr="Ein Bild, das Text, Screenshot, Software, Zahl enthält.&#10;&#10;KI-generierte Inhalte können fehlerhaft sein.">
            <a:extLst>
              <a:ext uri="{FF2B5EF4-FFF2-40B4-BE49-F238E27FC236}">
                <a16:creationId xmlns:a16="http://schemas.microsoft.com/office/drawing/2014/main" id="{3FCA51DE-F34D-0366-64D0-DD5BEF6F04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517" y="1376363"/>
            <a:ext cx="10641329" cy="4800600"/>
          </a:xfrm>
          <a:ln w="19050"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6567686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7427D6-2677-787F-FA85-F19B91687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dirty="0"/>
              <a:t>Speichern: Nicht genug Rechte</a:t>
            </a:r>
          </a:p>
        </p:txBody>
      </p:sp>
      <p:pic>
        <p:nvPicPr>
          <p:cNvPr id="9" name="Inhaltsplatzhalter 8" descr="Ein Bild, das Text, Screenshot, Software, Computersymbol enthält.&#10;&#10;KI-generierte Inhalte können fehlerhaft sein.">
            <a:extLst>
              <a:ext uri="{FF2B5EF4-FFF2-40B4-BE49-F238E27FC236}">
                <a16:creationId xmlns:a16="http://schemas.microsoft.com/office/drawing/2014/main" id="{C77B17B4-92FE-55C6-B782-4972A3C7F6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517" y="1376363"/>
            <a:ext cx="10641329" cy="4800600"/>
          </a:xfrm>
          <a:ln w="19050"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940319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7427D6-2677-787F-FA85-F19B91687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Speichern: Noch mehr Probleme ...</a:t>
            </a:r>
          </a:p>
        </p:txBody>
      </p:sp>
      <p:pic>
        <p:nvPicPr>
          <p:cNvPr id="13" name="Inhaltsplatzhalter 12" descr="Ein Bild, das Text, Screenshot, Software, Computersymbol enthält.&#10;&#10;KI-generierte Inhalte können fehlerhaft sein.">
            <a:extLst>
              <a:ext uri="{FF2B5EF4-FFF2-40B4-BE49-F238E27FC236}">
                <a16:creationId xmlns:a16="http://schemas.microsoft.com/office/drawing/2014/main" id="{08B3594E-B28C-BDF3-B899-AE1EFDDD2C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517" y="1376363"/>
            <a:ext cx="10641329" cy="4800600"/>
          </a:xfrm>
          <a:ln w="19050"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754789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1_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</Words>
  <Application>Microsoft Office PowerPoint</Application>
  <PresentationFormat>Breitbild</PresentationFormat>
  <Paragraphs>80</Paragraphs>
  <Slides>22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22</vt:i4>
      </vt:variant>
    </vt:vector>
  </HeadingPairs>
  <TitlesOfParts>
    <vt:vector size="30" baseType="lpstr">
      <vt:lpstr>Arial</vt:lpstr>
      <vt:lpstr>Aptos Display</vt:lpstr>
      <vt:lpstr>Avenir Black</vt:lpstr>
      <vt:lpstr>Aptos</vt:lpstr>
      <vt:lpstr>Gill Sans Nova Cond Ultra Bold</vt:lpstr>
      <vt:lpstr>Office</vt:lpstr>
      <vt:lpstr>Benutzerdefiniertes Design</vt:lpstr>
      <vt:lpstr>1_Benutzerdefiniertes 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Speichern: Alles OK</vt:lpstr>
      <vt:lpstr>Speichern: Nicht genug Rechte</vt:lpstr>
      <vt:lpstr>Speichern: Noch mehr Probleme ...</vt:lpstr>
      <vt:lpstr>Löschen: Alles OK</vt:lpstr>
      <vt:lpstr>Löschen: Nicht genug Rechte</vt:lpstr>
      <vt:lpstr>Löschen: Abhängige Daten</vt:lpstr>
      <vt:lpstr>PowerPoint-Präsentation</vt:lpstr>
      <vt:lpstr>Sheet happens</vt:lpstr>
      <vt:lpstr>Schwierige externe Daten einlesen</vt:lpstr>
      <vt:lpstr>Schwierige externe Daten einlesen</vt:lpstr>
      <vt:lpstr>Schwierige externe Daten einlesen</vt:lpstr>
      <vt:lpstr>Schwierige externe Daten einlesen</vt:lpstr>
      <vt:lpstr>Schwierige externe Daten einlesen</vt:lpstr>
      <vt:lpstr>Schwierige externe Daten einlesen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Lorenz Hölscher</dc:creator>
  <cp:lastModifiedBy>Lorenz Hölscher</cp:lastModifiedBy>
  <cp:revision>96</cp:revision>
  <dcterms:created xsi:type="dcterms:W3CDTF">2025-07-13T10:29:19Z</dcterms:created>
  <dcterms:modified xsi:type="dcterms:W3CDTF">2025-10-21T12:39:53Z</dcterms:modified>
</cp:coreProperties>
</file>